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3" r:id="rId1"/>
  </p:sldMasterIdLst>
  <p:notesMasterIdLst>
    <p:notesMasterId r:id="rId7"/>
  </p:notesMasterIdLst>
  <p:sldIdLst>
    <p:sldId id="256" r:id="rId2"/>
    <p:sldId id="513" r:id="rId3"/>
    <p:sldId id="545" r:id="rId4"/>
    <p:sldId id="551" r:id="rId5"/>
    <p:sldId id="549" r:id="rId6"/>
  </p:sldIdLst>
  <p:sldSz cx="9144000" cy="6858000" type="screen4x3"/>
  <p:notesSz cx="6805613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58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7070"/>
    <a:srgbClr val="CBCBCB"/>
    <a:srgbClr val="E7E7E7"/>
    <a:srgbClr val="ADADAD"/>
    <a:srgbClr val="84B3A3"/>
    <a:srgbClr val="FFA347"/>
    <a:srgbClr val="E12A26"/>
    <a:srgbClr val="8FA498"/>
    <a:srgbClr val="C00000"/>
    <a:srgbClr val="A7B5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16" autoAdjust="0"/>
    <p:restoredTop sz="94460" autoAdjust="0"/>
  </p:normalViewPr>
  <p:slideViewPr>
    <p:cSldViewPr snapToGrid="0">
      <p:cViewPr>
        <p:scale>
          <a:sx n="110" d="100"/>
          <a:sy n="110" d="100"/>
        </p:scale>
        <p:origin x="-1722" y="66"/>
      </p:cViewPr>
      <p:guideLst>
        <p:guide orient="horz" pos="705"/>
        <p:guide pos="26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237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428E8CFD-E410-4E42-A849-6C0D108DAA92}" type="datetimeFigureOut">
              <a:rPr lang="en-US" smtClean="0"/>
              <a:pPr/>
              <a:t>10/22/2015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DB9A104F-2D1B-4F06-8D4B-8529C629C62B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8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2C3ADD-CBE4-4329-8CEF-5AB0833B760F}" type="slidenum">
              <a:rPr lang="en-US" smtClean="0">
                <a:ea typeface="ＭＳ Ｐゴシック" pitchFamily="34" charset="-128"/>
              </a:rPr>
              <a:pPr>
                <a:defRPr/>
              </a:pPr>
              <a:t>1</a:t>
            </a:fld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8014" y="2968668"/>
            <a:ext cx="7772400" cy="786369"/>
          </a:xfrm>
        </p:spPr>
        <p:txBody>
          <a:bodyPr lIns="0" bIns="0" anchor="b" anchorCtr="0"/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014" y="3836064"/>
            <a:ext cx="7781794" cy="360123"/>
          </a:xfrm>
        </p:spPr>
        <p:txBody>
          <a:bodyPr lIns="0" tIns="0"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48014" y="4208583"/>
            <a:ext cx="7791450" cy="225425"/>
          </a:xfrm>
        </p:spPr>
        <p:txBody>
          <a:bodyPr lIns="0" tIns="0"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5449" y="6542689"/>
            <a:ext cx="24086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© Copyright Fortinet</a:t>
            </a:r>
            <a:r>
              <a:rPr lang="en-US" sz="800" baseline="0" dirty="0" smtClean="0"/>
              <a:t> Inc. All rights reserved.</a:t>
            </a:r>
            <a:r>
              <a:rPr lang="en-US" sz="800" dirty="0" smtClean="0"/>
              <a:t> </a:t>
            </a:r>
            <a:endParaRPr lang="en-US" sz="800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757191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61962" y="997219"/>
            <a:ext cx="8123848" cy="384721"/>
          </a:xfr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lang="en-US" sz="1900" b="1" kern="12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427331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0422748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867"/>
          <a:stretch/>
        </p:blipFill>
        <p:spPr>
          <a:xfrm>
            <a:off x="0" y="5226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7288" y="3240395"/>
            <a:ext cx="3382884" cy="38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5593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8014" y="2968668"/>
            <a:ext cx="7772400" cy="786369"/>
          </a:xfrm>
        </p:spPr>
        <p:txBody>
          <a:bodyPr lIns="0" bIns="0" anchor="b" anchorCtr="0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014" y="3886200"/>
            <a:ext cx="7781794" cy="360123"/>
          </a:xfrm>
        </p:spPr>
        <p:txBody>
          <a:bodyPr lIns="0" tIns="0"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48014" y="4258719"/>
            <a:ext cx="7791450" cy="225425"/>
          </a:xfrm>
        </p:spPr>
        <p:txBody>
          <a:bodyPr lIns="0" tIns="0"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17571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‹Nr.›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028095"/>
            <a:ext cx="8231833" cy="5269965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Click to edit Master text styles</a:t>
            </a:r>
          </a:p>
          <a:p>
            <a:pPr marL="463550" marR="0" lvl="1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Second level</a:t>
            </a:r>
          </a:p>
          <a:p>
            <a:pPr marL="747713" marR="0" lvl="2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Third level</a:t>
            </a:r>
          </a:p>
          <a:p>
            <a:pPr marL="1139825" marR="0" lvl="3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Fourth level</a:t>
            </a:r>
          </a:p>
          <a:p>
            <a:pPr marL="1492250" marR="0" lvl="4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Fifth level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2908687063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‹Nr.›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621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270006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317257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,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2768"/>
            <a:ext cx="8128610" cy="452339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61962" y="997219"/>
            <a:ext cx="8123848" cy="384721"/>
          </a:xfr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lang="en-US" sz="1900" b="1" kern="12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431379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4641" y="1621627"/>
            <a:ext cx="7772400" cy="1202499"/>
          </a:xfrm>
        </p:spPr>
        <p:txBody>
          <a:bodyPr anchor="b" anchorCtr="0"/>
          <a:lstStyle>
            <a:lvl1pPr algn="l">
              <a:defRPr sz="3200" b="0" cap="none">
                <a:solidFill>
                  <a:srgbClr val="DC291E"/>
                </a:solidFill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34641" y="2884363"/>
            <a:ext cx="7772400" cy="786204"/>
          </a:xfrm>
        </p:spPr>
        <p:txBody>
          <a:bodyPr anchor="t" anchorCtr="0"/>
          <a:lstStyle>
            <a:lvl1pPr marL="0" indent="0" algn="l">
              <a:buNone/>
              <a:defRPr sz="2000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Section Subhead</a:t>
            </a:r>
          </a:p>
        </p:txBody>
      </p:sp>
    </p:spTree>
    <p:extLst>
      <p:ext uri="{BB962C8B-B14F-4D97-AF65-F5344CB8AC3E}">
        <p14:creationId xmlns:p14="http://schemas.microsoft.com/office/powerpoint/2010/main" val="3155877323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65130"/>
            <a:ext cx="4038600" cy="4861033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65130"/>
            <a:ext cx="4038600" cy="4861033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444006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,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2768"/>
            <a:ext cx="4038600" cy="4523395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2768"/>
            <a:ext cx="4038600" cy="4523395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61962" y="997219"/>
            <a:ext cx="8123848" cy="384721"/>
          </a:xfr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lang="en-US" sz="1900" b="1" kern="12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707315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65130"/>
            <a:ext cx="4040188" cy="639762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904892"/>
            <a:ext cx="4040188" cy="4221271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65130"/>
            <a:ext cx="4041775" cy="639762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904892"/>
            <a:ext cx="4041775" cy="4221271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882684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,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2768"/>
            <a:ext cx="4040188" cy="639762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42530"/>
            <a:ext cx="4040188" cy="3883633"/>
          </a:xfrm>
        </p:spPr>
        <p:txBody>
          <a:bodyPr/>
          <a:lstStyle>
            <a:lvl1pPr>
              <a:defRPr sz="2100"/>
            </a:lvl1pPr>
            <a:lvl2pPr>
              <a:defRPr sz="1700"/>
            </a:lvl2pPr>
            <a:lvl3pPr>
              <a:defRPr sz="1500"/>
            </a:lvl3pPr>
            <a:lvl4pPr>
              <a:defRPr sz="1500"/>
            </a:lvl4pPr>
            <a:lvl5pPr>
              <a:defRPr sz="13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02768"/>
            <a:ext cx="4041775" cy="639762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42530"/>
            <a:ext cx="4041775" cy="3883633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3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61962" y="997219"/>
            <a:ext cx="8123848" cy="384721"/>
          </a:xfr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lang="en-US" sz="1900" b="1" kern="12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335898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044757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 Box 40"/>
          <p:cNvSpPr txBox="1">
            <a:spLocks noChangeArrowheads="1"/>
          </p:cNvSpPr>
          <p:nvPr/>
        </p:nvSpPr>
        <p:spPr bwMode="auto">
          <a:xfrm>
            <a:off x="8585810" y="6526698"/>
            <a:ext cx="325730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 anchorCtr="0">
            <a:spAutoFit/>
          </a:bodyPr>
          <a:lstStyle/>
          <a:p>
            <a:pPr algn="r" eaLnBrk="0" hangingPunct="0"/>
            <a:fld id="{283C04FB-A394-5443-BF22-752C5A00CCA1}" type="slidenum">
              <a:rPr lang="en-US" sz="90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pPr algn="r" eaLnBrk="0" hangingPunct="0"/>
              <a:t>‹Nr.›</a:t>
            </a:fld>
            <a:endParaRPr lang="en-US" sz="9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6504"/>
            <a:ext cx="7893698" cy="86429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65130"/>
            <a:ext cx="8128610" cy="48610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7010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667" r:id="rId13"/>
    <p:sldLayoutId id="2147483683" r:id="rId14"/>
    <p:sldLayoutId id="2147483685" r:id="rId15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4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9863" indent="-169863" algn="l" defTabSz="914400" rtl="0" eaLnBrk="1" latinLnBrk="0" hangingPunct="1">
        <a:lnSpc>
          <a:spcPct val="100000"/>
        </a:lnSpc>
        <a:spcBef>
          <a:spcPts val="900"/>
        </a:spcBef>
        <a:buClr>
          <a:srgbClr val="FF0000"/>
        </a:buClr>
        <a:buFont typeface="Wingdings" panose="05000000000000000000" pitchFamily="2" charset="2"/>
        <a:buChar char="§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69863" algn="l" defTabSz="914400" rtl="0" eaLnBrk="1" latinLnBrk="0" hangingPunct="1">
        <a:lnSpc>
          <a:spcPct val="100000"/>
        </a:lnSpc>
        <a:spcBef>
          <a:spcPts val="400"/>
        </a:spcBef>
        <a:buClr>
          <a:srgbClr val="FF0000"/>
        </a:buClr>
        <a:buFont typeface="Arial" panose="020B0604020202020204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744538" indent="-169863" algn="l" defTabSz="914400" rtl="0" eaLnBrk="1" latinLnBrk="0" hangingPunct="1">
        <a:lnSpc>
          <a:spcPct val="100000"/>
        </a:lnSpc>
        <a:spcBef>
          <a:spcPts val="400"/>
        </a:spcBef>
        <a:buClr>
          <a:srgbClr val="FF0000"/>
        </a:buClr>
        <a:buFont typeface="Wingdings" panose="05000000000000000000" pitchFamily="2" charset="2"/>
        <a:buChar char="§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084263" indent="-169863" algn="l" defTabSz="914400" rtl="0" eaLnBrk="1" latinLnBrk="0" hangingPunct="1">
        <a:lnSpc>
          <a:spcPct val="100000"/>
        </a:lnSpc>
        <a:spcBef>
          <a:spcPts val="400"/>
        </a:spcBef>
        <a:buClr>
          <a:srgbClr val="FF0000"/>
        </a:buClr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169863" algn="l" defTabSz="914400" rtl="0" eaLnBrk="1" latinLnBrk="0" hangingPunct="1">
        <a:lnSpc>
          <a:spcPct val="100000"/>
        </a:lnSpc>
        <a:spcBef>
          <a:spcPts val="400"/>
        </a:spcBef>
        <a:buClr>
          <a:srgbClr val="FF0000"/>
        </a:buClr>
        <a:buFont typeface="Wingdings" panose="05000000000000000000" pitchFamily="2" charset="2"/>
        <a:buChar char="§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t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48014" y="3222668"/>
            <a:ext cx="7772400" cy="786369"/>
          </a:xfrm>
        </p:spPr>
        <p:txBody>
          <a:bodyPr/>
          <a:lstStyle/>
          <a:p>
            <a:pPr eaLnBrk="0" hangingPunct="0">
              <a:defRPr/>
            </a:pPr>
            <a:r>
              <a:rPr lang="en-US" b="1" dirty="0" smtClean="0"/>
              <a:t>Introducing </a:t>
            </a:r>
            <a:br>
              <a:rPr lang="en-US" b="1" dirty="0" smtClean="0"/>
            </a:br>
            <a:r>
              <a:rPr lang="en-US" b="1" dirty="0" smtClean="0"/>
              <a:t>FTG900D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2243230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angle 47"/>
          <p:cNvSpPr>
            <a:spLocks noChangeArrowheads="1"/>
          </p:cNvSpPr>
          <p:nvPr/>
        </p:nvSpPr>
        <p:spPr bwMode="auto">
          <a:xfrm>
            <a:off x="5867400" y="1175574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Management Ports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16x GE SFP Slots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16x GE RJ45 Ports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10GE SPF+ Slots</a:t>
            </a:r>
            <a:endParaRPr lang="en-US" sz="1200" dirty="0"/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</a:t>
            </a:r>
            <a:r>
              <a:rPr lang="en-US" b="0" i="0" dirty="0"/>
              <a:t> </a:t>
            </a:r>
            <a:r>
              <a:rPr lang="en-US" b="0" i="0" dirty="0" smtClean="0"/>
              <a:t>900D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5408072"/>
              </p:ext>
            </p:extLst>
          </p:nvPr>
        </p:nvGraphicFramePr>
        <p:xfrm>
          <a:off x="457200" y="3886200"/>
          <a:ext cx="8305800" cy="2107424"/>
        </p:xfrm>
        <a:graphic>
          <a:graphicData uri="http://schemas.openxmlformats.org/drawingml/2006/table">
            <a:tbl>
              <a:tblPr firstRow="1" bandRow="1">
                <a:effectLst/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>
                    <a:solidFill>
                      <a:srgbClr val="3C3C3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52/52/33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</a:rPr>
                        <a:t>IPS Throughput </a:t>
                      </a:r>
                      <a:endParaRPr lang="en-US" sz="1000" b="1" i="0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8 Gbps</a:t>
                      </a:r>
                      <a:endParaRPr lang="en-US" sz="1000" b="0" i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1" i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000000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000000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</a:rPr>
                        <a:t>Antivirus Throughput (Proxy Based) </a:t>
                      </a:r>
                      <a:endParaRPr lang="en-US" sz="1000" b="1" i="0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3.5</a:t>
                      </a:r>
                      <a:r>
                        <a:rPr lang="en-US" sz="1000" b="0" i="0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Gbps</a:t>
                      </a:r>
                      <a:endParaRPr lang="en-US" sz="1000" b="0" i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Concurrent Sessions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11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</a:rPr>
                        <a:t>Virtual Domains (Default / Max) </a:t>
                      </a:r>
                      <a:endParaRPr lang="en-US" sz="1000" b="1" i="0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New Sessions/Sec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1" i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000000"/>
                          </a:solidFill>
                          <a:latin typeface="+mn-lt"/>
                          <a:cs typeface="Arial Narrow"/>
                        </a:rPr>
                        <a:t>1024 / 512</a:t>
                      </a:r>
                      <a:endParaRPr lang="en-US" sz="1000" b="0" i="0" dirty="0">
                        <a:solidFill>
                          <a:srgbClr val="000000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Firewall Policies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</a:rPr>
                        <a:t>Max Number of FortiTokens </a:t>
                      </a:r>
                      <a:endParaRPr lang="en-US" sz="1000" b="1" i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</a:rPr>
                        <a:t>IPSec VPN Throughput </a:t>
                      </a:r>
                      <a:endParaRPr lang="en-US" sz="1000" b="1" i="0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1" i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10,000</a:t>
                      </a:r>
                      <a:endParaRPr lang="en-US" sz="1000" b="0" i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</a:rPr>
                        <a:t>SSL-VPN Throughput </a:t>
                      </a:r>
                      <a:endParaRPr lang="en-US" sz="1000" b="1" dirty="0" smtClean="0">
                        <a:solidFill>
                          <a:srgbClr val="000000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3.6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1" i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10,000</a:t>
                      </a:r>
                      <a:endParaRPr lang="en-US" sz="1000" b="0" i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30" name="Oval 29"/>
          <p:cNvSpPr/>
          <p:nvPr/>
        </p:nvSpPr>
        <p:spPr bwMode="auto">
          <a:xfrm>
            <a:off x="1153469" y="2223214"/>
            <a:ext cx="209738" cy="209716"/>
          </a:xfrm>
          <a:prstGeom prst="ellipse">
            <a:avLst/>
          </a:prstGeom>
          <a:solidFill>
            <a:schemeClr val="accent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3146990" y="2220564"/>
            <a:ext cx="209738" cy="209716"/>
          </a:xfrm>
          <a:prstGeom prst="ellipse">
            <a:avLst/>
          </a:prstGeom>
          <a:solidFill>
            <a:schemeClr val="accent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0200" y="188495"/>
            <a:ext cx="533400" cy="533400"/>
          </a:xfrm>
          <a:prstGeom prst="rect">
            <a:avLst/>
          </a:prstGeom>
        </p:spPr>
      </p:pic>
      <p:pic>
        <p:nvPicPr>
          <p:cNvPr id="3" name="Picture 2" descr="fg-900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99" y="1802888"/>
            <a:ext cx="4626563" cy="1304039"/>
          </a:xfrm>
          <a:prstGeom prst="rect">
            <a:avLst/>
          </a:prstGeom>
        </p:spPr>
      </p:pic>
      <p:sp>
        <p:nvSpPr>
          <p:cNvPr id="48" name="Oval 47"/>
          <p:cNvSpPr/>
          <p:nvPr/>
        </p:nvSpPr>
        <p:spPr bwMode="auto">
          <a:xfrm>
            <a:off x="1743367" y="2202567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2208726" y="1471739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50" name="Oval 49"/>
          <p:cNvSpPr/>
          <p:nvPr/>
        </p:nvSpPr>
        <p:spPr bwMode="auto">
          <a:xfrm>
            <a:off x="2883862" y="2373788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51" name="Oval 50"/>
          <p:cNvSpPr/>
          <p:nvPr/>
        </p:nvSpPr>
        <p:spPr bwMode="auto">
          <a:xfrm>
            <a:off x="3548873" y="1958420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56" name="Oval 55"/>
          <p:cNvSpPr/>
          <p:nvPr/>
        </p:nvSpPr>
        <p:spPr bwMode="auto">
          <a:xfrm>
            <a:off x="5886262" y="1787235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57" name="Oval 56"/>
          <p:cNvSpPr/>
          <p:nvPr/>
        </p:nvSpPr>
        <p:spPr bwMode="auto">
          <a:xfrm>
            <a:off x="5886262" y="2071669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58" name="Oval 57"/>
          <p:cNvSpPr/>
          <p:nvPr/>
        </p:nvSpPr>
        <p:spPr bwMode="auto">
          <a:xfrm>
            <a:off x="5886262" y="2373745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59" name="Oval 58"/>
          <p:cNvSpPr/>
          <p:nvPr/>
        </p:nvSpPr>
        <p:spPr bwMode="auto">
          <a:xfrm>
            <a:off x="5886262" y="2644319"/>
            <a:ext cx="209738" cy="209716"/>
          </a:xfrm>
          <a:prstGeom prst="ellipse">
            <a:avLst/>
          </a:prstGeom>
          <a:solidFill>
            <a:srgbClr val="9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cxnSp>
        <p:nvCxnSpPr>
          <p:cNvPr id="60" name="Straight Connector 59"/>
          <p:cNvCxnSpPr/>
          <p:nvPr/>
        </p:nvCxnSpPr>
        <p:spPr bwMode="auto">
          <a:xfrm>
            <a:off x="2303768" y="1800358"/>
            <a:ext cx="1569068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1" name="Straight Connector 60"/>
          <p:cNvCxnSpPr/>
          <p:nvPr/>
        </p:nvCxnSpPr>
        <p:spPr bwMode="auto">
          <a:xfrm>
            <a:off x="2982530" y="2333021"/>
            <a:ext cx="1577187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/>
          <p:cNvCxnSpPr/>
          <p:nvPr/>
        </p:nvCxnSpPr>
        <p:spPr bwMode="auto">
          <a:xfrm flipV="1">
            <a:off x="2310247" y="1690202"/>
            <a:ext cx="0" cy="239753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rgbClr val="9E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3" name="Straight Connector 62"/>
          <p:cNvCxnSpPr/>
          <p:nvPr/>
        </p:nvCxnSpPr>
        <p:spPr bwMode="auto">
          <a:xfrm flipV="1">
            <a:off x="3865763" y="1793878"/>
            <a:ext cx="3104" cy="165362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rgbClr val="9E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4" name="Straight Connector 63"/>
          <p:cNvCxnSpPr/>
          <p:nvPr/>
        </p:nvCxnSpPr>
        <p:spPr bwMode="auto">
          <a:xfrm flipV="1">
            <a:off x="2985904" y="2148474"/>
            <a:ext cx="0" cy="239753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rgbClr val="9E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5" name="Straight Connector 64"/>
          <p:cNvCxnSpPr/>
          <p:nvPr/>
        </p:nvCxnSpPr>
        <p:spPr bwMode="auto">
          <a:xfrm flipH="1" flipV="1">
            <a:off x="4559807" y="2162435"/>
            <a:ext cx="3119" cy="1741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rgbClr val="9E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" name="Picture 4" descr="fg-900d.t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597" y="3011875"/>
            <a:ext cx="2529961" cy="741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0469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FortiGate 900D </a:t>
            </a:r>
            <a:r>
              <a:rPr lang="en-US" dirty="0"/>
              <a:t>Schematic</a:t>
            </a:r>
          </a:p>
        </p:txBody>
      </p:sp>
      <p:sp>
        <p:nvSpPr>
          <p:cNvPr id="4" name="AutoShape 33"/>
          <p:cNvSpPr>
            <a:spLocks noChangeArrowheads="1"/>
          </p:cNvSpPr>
          <p:nvPr/>
        </p:nvSpPr>
        <p:spPr bwMode="auto">
          <a:xfrm>
            <a:off x="381000" y="1905000"/>
            <a:ext cx="8458200" cy="32004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de-DE" sz="1600" dirty="0">
              <a:latin typeface="Arial" pitchFamily="-84" charset="0"/>
            </a:endParaRPr>
          </a:p>
        </p:txBody>
      </p:sp>
      <p:sp>
        <p:nvSpPr>
          <p:cNvPr id="5" name="Line 57"/>
          <p:cNvSpPr>
            <a:spLocks noChangeShapeType="1"/>
          </p:cNvSpPr>
          <p:nvPr/>
        </p:nvSpPr>
        <p:spPr bwMode="auto">
          <a:xfrm flipV="1">
            <a:off x="1600200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Line 26"/>
          <p:cNvSpPr>
            <a:spLocks noChangeShapeType="1"/>
          </p:cNvSpPr>
          <p:nvPr/>
        </p:nvSpPr>
        <p:spPr bwMode="auto">
          <a:xfrm flipV="1">
            <a:off x="1071803" y="3726539"/>
            <a:ext cx="1981200" cy="726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ine 53"/>
          <p:cNvSpPr>
            <a:spLocks noChangeShapeType="1"/>
          </p:cNvSpPr>
          <p:nvPr/>
        </p:nvSpPr>
        <p:spPr bwMode="auto">
          <a:xfrm flipV="1">
            <a:off x="3124200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Line 57"/>
          <p:cNvSpPr>
            <a:spLocks noChangeShapeType="1"/>
          </p:cNvSpPr>
          <p:nvPr/>
        </p:nvSpPr>
        <p:spPr bwMode="auto">
          <a:xfrm flipV="1">
            <a:off x="2514600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Line 55"/>
          <p:cNvSpPr>
            <a:spLocks noChangeShapeType="1"/>
          </p:cNvSpPr>
          <p:nvPr/>
        </p:nvSpPr>
        <p:spPr bwMode="auto">
          <a:xfrm flipV="1">
            <a:off x="3352800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9"/>
          <p:cNvSpPr>
            <a:spLocks noChangeArrowheads="1"/>
          </p:cNvSpPr>
          <p:nvPr/>
        </p:nvSpPr>
        <p:spPr bwMode="auto">
          <a:xfrm>
            <a:off x="609600" y="2819400"/>
            <a:ext cx="685800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 smtClean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800" b="1" dirty="0" smtClean="0">
                <a:solidFill>
                  <a:schemeClr val="bg1"/>
                </a:solidFill>
                <a:ea typeface="Arial" charset="0"/>
                <a:cs typeface="Arial" charset="0"/>
              </a:rPr>
              <a:t>16G</a:t>
            </a:r>
          </a:p>
        </p:txBody>
      </p:sp>
      <p:sp>
        <p:nvSpPr>
          <p:cNvPr id="11" name="Line 27"/>
          <p:cNvSpPr>
            <a:spLocks noChangeShapeType="1"/>
          </p:cNvSpPr>
          <p:nvPr/>
        </p:nvSpPr>
        <p:spPr bwMode="auto">
          <a:xfrm flipV="1">
            <a:off x="1219200" y="2514600"/>
            <a:ext cx="609600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Line 29"/>
          <p:cNvSpPr>
            <a:spLocks noChangeShapeType="1"/>
          </p:cNvSpPr>
          <p:nvPr/>
        </p:nvSpPr>
        <p:spPr bwMode="auto">
          <a:xfrm>
            <a:off x="1295400" y="3048000"/>
            <a:ext cx="228600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7924800" y="1828800"/>
            <a:ext cx="457200" cy="1524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8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5" name="Line 245"/>
          <p:cNvSpPr>
            <a:spLocks noChangeShapeType="1"/>
          </p:cNvSpPr>
          <p:nvPr/>
        </p:nvSpPr>
        <p:spPr bwMode="auto">
          <a:xfrm flipV="1">
            <a:off x="8153400" y="19812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AutoShape 79"/>
          <p:cNvSpPr>
            <a:spLocks noChangeArrowheads="1"/>
          </p:cNvSpPr>
          <p:nvPr/>
        </p:nvSpPr>
        <p:spPr bwMode="auto">
          <a:xfrm rot="5400000">
            <a:off x="7962900" y="1562100"/>
            <a:ext cx="381000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de-DE" sz="2000">
              <a:latin typeface="Arial" charset="0"/>
            </a:endParaRPr>
          </a:p>
        </p:txBody>
      </p:sp>
      <p:sp>
        <p:nvSpPr>
          <p:cNvPr id="17" name="AutoShape 19"/>
          <p:cNvSpPr>
            <a:spLocks noChangeArrowheads="1"/>
          </p:cNvSpPr>
          <p:nvPr/>
        </p:nvSpPr>
        <p:spPr bwMode="auto">
          <a:xfrm>
            <a:off x="7391400" y="2057400"/>
            <a:ext cx="457200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18" name="AutoShape 3"/>
          <p:cNvSpPr>
            <a:spLocks noChangeArrowheads="1"/>
          </p:cNvSpPr>
          <p:nvPr/>
        </p:nvSpPr>
        <p:spPr bwMode="auto">
          <a:xfrm>
            <a:off x="7391400" y="1828800"/>
            <a:ext cx="457200" cy="1524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8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9" name="Line 249"/>
          <p:cNvSpPr>
            <a:spLocks noChangeShapeType="1"/>
          </p:cNvSpPr>
          <p:nvPr/>
        </p:nvSpPr>
        <p:spPr bwMode="auto">
          <a:xfrm flipV="1">
            <a:off x="7620000" y="19812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AutoShape 79"/>
          <p:cNvSpPr>
            <a:spLocks noChangeArrowheads="1"/>
          </p:cNvSpPr>
          <p:nvPr/>
        </p:nvSpPr>
        <p:spPr bwMode="auto">
          <a:xfrm rot="5400000">
            <a:off x="7429500" y="1562100"/>
            <a:ext cx="381000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de-DE" sz="2000">
              <a:latin typeface="Arial" charset="0"/>
            </a:endParaRPr>
          </a:p>
        </p:txBody>
      </p:sp>
      <p:sp>
        <p:nvSpPr>
          <p:cNvPr id="21" name="Rectangle 67"/>
          <p:cNvSpPr>
            <a:spLocks noChangeArrowheads="1"/>
          </p:cNvSpPr>
          <p:nvPr/>
        </p:nvSpPr>
        <p:spPr bwMode="auto">
          <a:xfrm>
            <a:off x="7162800" y="1219200"/>
            <a:ext cx="1524000" cy="228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 smtClean="0"/>
              <a:t>AC </a:t>
            </a:r>
            <a:r>
              <a:rPr lang="en-US" sz="900" b="1" dirty="0"/>
              <a:t>Supply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123558" y="4157246"/>
            <a:ext cx="8760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accent3"/>
                </a:solidFill>
              </a:rPr>
              <a:t>Intel Core i7</a:t>
            </a:r>
            <a:endParaRPr lang="en-US" sz="1000" dirty="0">
              <a:solidFill>
                <a:schemeClr val="accent3"/>
              </a:solidFill>
            </a:endParaRPr>
          </a:p>
        </p:txBody>
      </p:sp>
      <p:sp>
        <p:nvSpPr>
          <p:cNvPr id="23" name="AutoShape 3"/>
          <p:cNvSpPr>
            <a:spLocks noChangeArrowheads="1"/>
          </p:cNvSpPr>
          <p:nvPr/>
        </p:nvSpPr>
        <p:spPr bwMode="auto">
          <a:xfrm rot="16200000">
            <a:off x="2895600" y="4953000"/>
            <a:ext cx="457200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24" name="AutoShape 3"/>
          <p:cNvSpPr>
            <a:spLocks noChangeArrowheads="1"/>
          </p:cNvSpPr>
          <p:nvPr/>
        </p:nvSpPr>
        <p:spPr bwMode="auto">
          <a:xfrm rot="16200000">
            <a:off x="3124200" y="4953000"/>
            <a:ext cx="457200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25" name="AutoShape 3"/>
          <p:cNvSpPr>
            <a:spLocks noChangeArrowheads="1"/>
          </p:cNvSpPr>
          <p:nvPr/>
        </p:nvSpPr>
        <p:spPr bwMode="auto">
          <a:xfrm rot="16200000">
            <a:off x="2286000" y="4953000"/>
            <a:ext cx="457200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26" name="AutoShape 79"/>
          <p:cNvSpPr>
            <a:spLocks noChangeArrowheads="1"/>
          </p:cNvSpPr>
          <p:nvPr/>
        </p:nvSpPr>
        <p:spPr bwMode="auto">
          <a:xfrm rot="5400000">
            <a:off x="2324100" y="5372100"/>
            <a:ext cx="381000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de-DE" sz="2000">
              <a:latin typeface="Arial" charset="0"/>
            </a:endParaRPr>
          </a:p>
        </p:txBody>
      </p:sp>
      <p:sp>
        <p:nvSpPr>
          <p:cNvPr id="27" name="AutoShape 79"/>
          <p:cNvSpPr>
            <a:spLocks noChangeArrowheads="1"/>
          </p:cNvSpPr>
          <p:nvPr/>
        </p:nvSpPr>
        <p:spPr bwMode="auto">
          <a:xfrm rot="5400000">
            <a:off x="2933700" y="5372100"/>
            <a:ext cx="381000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de-DE" sz="2000">
              <a:latin typeface="Arial" charset="0"/>
            </a:endParaRPr>
          </a:p>
        </p:txBody>
      </p:sp>
      <p:sp>
        <p:nvSpPr>
          <p:cNvPr id="28" name="AutoShape 79"/>
          <p:cNvSpPr>
            <a:spLocks noChangeArrowheads="1"/>
          </p:cNvSpPr>
          <p:nvPr/>
        </p:nvSpPr>
        <p:spPr bwMode="auto">
          <a:xfrm rot="5400000">
            <a:off x="3162300" y="5372100"/>
            <a:ext cx="381000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de-DE" sz="2000">
              <a:latin typeface="Arial" charset="0"/>
            </a:endParaRPr>
          </a:p>
        </p:txBody>
      </p:sp>
      <p:sp>
        <p:nvSpPr>
          <p:cNvPr id="29" name="Rectangle 67"/>
          <p:cNvSpPr>
            <a:spLocks noChangeArrowheads="1"/>
          </p:cNvSpPr>
          <p:nvPr/>
        </p:nvSpPr>
        <p:spPr bwMode="auto">
          <a:xfrm>
            <a:off x="2158997" y="5660572"/>
            <a:ext cx="709386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 smtClean="0"/>
              <a:t>Console</a:t>
            </a:r>
            <a:endParaRPr lang="en-US" sz="900" b="1" dirty="0"/>
          </a:p>
        </p:txBody>
      </p:sp>
      <p:sp>
        <p:nvSpPr>
          <p:cNvPr id="30" name="Rectangle 67"/>
          <p:cNvSpPr>
            <a:spLocks noChangeArrowheads="1"/>
          </p:cNvSpPr>
          <p:nvPr/>
        </p:nvSpPr>
        <p:spPr bwMode="auto">
          <a:xfrm>
            <a:off x="2667000" y="5638800"/>
            <a:ext cx="1066800" cy="365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1G Management</a:t>
            </a:r>
          </a:p>
        </p:txBody>
      </p:sp>
      <p:sp>
        <p:nvSpPr>
          <p:cNvPr id="31" name="AutoShape 19"/>
          <p:cNvSpPr>
            <a:spLocks noChangeArrowheads="1"/>
          </p:cNvSpPr>
          <p:nvPr/>
        </p:nvSpPr>
        <p:spPr bwMode="auto">
          <a:xfrm>
            <a:off x="533400" y="2362200"/>
            <a:ext cx="778328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800" b="1" dirty="0" smtClean="0">
                <a:solidFill>
                  <a:schemeClr val="bg1"/>
                </a:solidFill>
                <a:ea typeface="Arial" charset="0"/>
                <a:cs typeface="Arial" charset="0"/>
              </a:rPr>
              <a:t>256 GB</a:t>
            </a:r>
            <a:endParaRPr lang="en-US" sz="8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32" name="AutoShape 3"/>
          <p:cNvSpPr>
            <a:spLocks noChangeArrowheads="1"/>
          </p:cNvSpPr>
          <p:nvPr/>
        </p:nvSpPr>
        <p:spPr bwMode="auto">
          <a:xfrm rot="16200000">
            <a:off x="1371600" y="4928996"/>
            <a:ext cx="457200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 smtClean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  <a:endParaRPr lang="en-US" sz="8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33" name="AutoShape 79"/>
          <p:cNvSpPr>
            <a:spLocks noChangeArrowheads="1"/>
          </p:cNvSpPr>
          <p:nvPr/>
        </p:nvSpPr>
        <p:spPr bwMode="auto">
          <a:xfrm rot="5400000">
            <a:off x="1409700" y="5348096"/>
            <a:ext cx="381000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de-DE" sz="2000">
              <a:latin typeface="Arial" charset="0"/>
            </a:endParaRPr>
          </a:p>
        </p:txBody>
      </p:sp>
      <p:sp>
        <p:nvSpPr>
          <p:cNvPr id="34" name="Rectangle 67"/>
          <p:cNvSpPr>
            <a:spLocks noChangeArrowheads="1"/>
          </p:cNvSpPr>
          <p:nvPr/>
        </p:nvSpPr>
        <p:spPr bwMode="auto">
          <a:xfrm>
            <a:off x="1295400" y="5712768"/>
            <a:ext cx="709386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 smtClean="0"/>
              <a:t>USB</a:t>
            </a:r>
            <a:endParaRPr lang="en-US" sz="900" b="1" dirty="0"/>
          </a:p>
        </p:txBody>
      </p:sp>
      <p:sp>
        <p:nvSpPr>
          <p:cNvPr id="35" name="AutoShape 3"/>
          <p:cNvSpPr>
            <a:spLocks noChangeArrowheads="1"/>
          </p:cNvSpPr>
          <p:nvPr/>
        </p:nvSpPr>
        <p:spPr bwMode="auto">
          <a:xfrm>
            <a:off x="685800" y="3505200"/>
            <a:ext cx="457200" cy="4572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 smtClean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  <a:endParaRPr lang="en-US" sz="8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36" name="AutoShape 3"/>
          <p:cNvSpPr>
            <a:spLocks noChangeArrowheads="1"/>
          </p:cNvSpPr>
          <p:nvPr/>
        </p:nvSpPr>
        <p:spPr bwMode="auto">
          <a:xfrm>
            <a:off x="609600" y="3429000"/>
            <a:ext cx="457200" cy="4572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 smtClean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  <a:endParaRPr lang="en-US" sz="8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37" name="Line 30"/>
          <p:cNvSpPr>
            <a:spLocks noChangeShapeType="1"/>
          </p:cNvSpPr>
          <p:nvPr/>
        </p:nvSpPr>
        <p:spPr bwMode="auto">
          <a:xfrm>
            <a:off x="1219200" y="4343400"/>
            <a:ext cx="228600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8" name="AutoShape 19"/>
          <p:cNvSpPr>
            <a:spLocks noChangeArrowheads="1"/>
          </p:cNvSpPr>
          <p:nvPr/>
        </p:nvSpPr>
        <p:spPr bwMode="auto">
          <a:xfrm>
            <a:off x="533400" y="4114800"/>
            <a:ext cx="685800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 smtClean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16GB</a:t>
            </a:r>
          </a:p>
        </p:txBody>
      </p:sp>
      <p:sp>
        <p:nvSpPr>
          <p:cNvPr id="39" name="Line 26"/>
          <p:cNvSpPr>
            <a:spLocks noChangeShapeType="1"/>
          </p:cNvSpPr>
          <p:nvPr/>
        </p:nvSpPr>
        <p:spPr bwMode="auto">
          <a:xfrm flipV="1">
            <a:off x="5105400" y="2895600"/>
            <a:ext cx="0" cy="1143000"/>
          </a:xfrm>
          <a:prstGeom prst="line">
            <a:avLst/>
          </a:prstGeom>
          <a:solidFill>
            <a:schemeClr val="accent4">
              <a:lumMod val="75000"/>
            </a:schemeClr>
          </a:solidFill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Line 23"/>
          <p:cNvSpPr>
            <a:spLocks noChangeShapeType="1"/>
          </p:cNvSpPr>
          <p:nvPr/>
        </p:nvSpPr>
        <p:spPr bwMode="auto">
          <a:xfrm>
            <a:off x="3733800" y="2895600"/>
            <a:ext cx="1371600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1" name="Line 26"/>
          <p:cNvSpPr>
            <a:spLocks noChangeShapeType="1"/>
          </p:cNvSpPr>
          <p:nvPr/>
        </p:nvSpPr>
        <p:spPr bwMode="auto">
          <a:xfrm flipV="1">
            <a:off x="7391400" y="2667000"/>
            <a:ext cx="0" cy="1371600"/>
          </a:xfrm>
          <a:prstGeom prst="line">
            <a:avLst/>
          </a:prstGeom>
          <a:solidFill>
            <a:schemeClr val="accent4">
              <a:lumMod val="75000"/>
            </a:schemeClr>
          </a:solidFill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Line 23"/>
          <p:cNvSpPr>
            <a:spLocks noChangeShapeType="1"/>
          </p:cNvSpPr>
          <p:nvPr/>
        </p:nvSpPr>
        <p:spPr bwMode="auto">
          <a:xfrm>
            <a:off x="3733800" y="2667000"/>
            <a:ext cx="3657600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" name="Line 57"/>
          <p:cNvSpPr>
            <a:spLocks noChangeShapeType="1"/>
          </p:cNvSpPr>
          <p:nvPr/>
        </p:nvSpPr>
        <p:spPr bwMode="auto">
          <a:xfrm flipV="1">
            <a:off x="1803403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AutoShape 3"/>
          <p:cNvSpPr>
            <a:spLocks noChangeArrowheads="1"/>
          </p:cNvSpPr>
          <p:nvPr/>
        </p:nvSpPr>
        <p:spPr bwMode="auto">
          <a:xfrm rot="16200000">
            <a:off x="1574803" y="4928996"/>
            <a:ext cx="457200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 smtClean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  <a:endParaRPr lang="en-US" sz="8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5" name="AutoShape 79"/>
          <p:cNvSpPr>
            <a:spLocks noChangeArrowheads="1"/>
          </p:cNvSpPr>
          <p:nvPr/>
        </p:nvSpPr>
        <p:spPr bwMode="auto">
          <a:xfrm rot="5400000">
            <a:off x="1612903" y="5348096"/>
            <a:ext cx="381000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de-DE" sz="2000">
              <a:latin typeface="Arial" charset="0"/>
            </a:endParaRPr>
          </a:p>
        </p:txBody>
      </p:sp>
      <p:sp>
        <p:nvSpPr>
          <p:cNvPr id="46" name="Rectangle 67"/>
          <p:cNvSpPr>
            <a:spLocks noChangeArrowheads="1"/>
          </p:cNvSpPr>
          <p:nvPr/>
        </p:nvSpPr>
        <p:spPr bwMode="auto">
          <a:xfrm>
            <a:off x="1729014" y="5638800"/>
            <a:ext cx="709386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 smtClean="0"/>
              <a:t>USB MGMT</a:t>
            </a:r>
            <a:endParaRPr lang="en-US" sz="900" b="1" dirty="0"/>
          </a:p>
        </p:txBody>
      </p:sp>
      <p:sp>
        <p:nvSpPr>
          <p:cNvPr id="47" name="Line 57"/>
          <p:cNvSpPr>
            <a:spLocks noChangeShapeType="1"/>
          </p:cNvSpPr>
          <p:nvPr/>
        </p:nvSpPr>
        <p:spPr bwMode="auto">
          <a:xfrm flipV="1">
            <a:off x="2084617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AutoShape 3"/>
          <p:cNvSpPr>
            <a:spLocks noChangeArrowheads="1"/>
          </p:cNvSpPr>
          <p:nvPr/>
        </p:nvSpPr>
        <p:spPr bwMode="auto">
          <a:xfrm rot="16200000">
            <a:off x="1856017" y="4928996"/>
            <a:ext cx="457200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 smtClean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  <a:endParaRPr lang="en-US" sz="8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9" name="AutoShape 79"/>
          <p:cNvSpPr>
            <a:spLocks noChangeArrowheads="1"/>
          </p:cNvSpPr>
          <p:nvPr/>
        </p:nvSpPr>
        <p:spPr bwMode="auto">
          <a:xfrm rot="5400000">
            <a:off x="1894117" y="5348096"/>
            <a:ext cx="381000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de-DE" sz="2000">
              <a:latin typeface="Arial" charset="0"/>
            </a:endParaRPr>
          </a:p>
        </p:txBody>
      </p:sp>
      <p:grpSp>
        <p:nvGrpSpPr>
          <p:cNvPr id="50" name="Group 168"/>
          <p:cNvGrpSpPr/>
          <p:nvPr/>
        </p:nvGrpSpPr>
        <p:grpSpPr>
          <a:xfrm>
            <a:off x="1447800" y="2362200"/>
            <a:ext cx="2286000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51" name="Rounded Rectangle 50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52" name="Rounded Rectangle 51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53" name="Rounded Rectangle 52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54" name="Rounded Rectangle 53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55" name="Rounded Rectangle 54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56" name="AutoShape 261"/>
          <p:cNvSpPr>
            <a:spLocks/>
          </p:cNvSpPr>
          <p:nvPr/>
        </p:nvSpPr>
        <p:spPr bwMode="auto">
          <a:xfrm rot="5400000">
            <a:off x="1638300" y="5448300"/>
            <a:ext cx="76200" cy="45720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2226636" y="3276600"/>
            <a:ext cx="774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900" b="1" dirty="0" smtClean="0">
                <a:solidFill>
                  <a:schemeClr val="bg1"/>
                </a:solidFill>
                <a:ea typeface="Arial" charset="0"/>
                <a:cs typeface="Arial" charset="0"/>
              </a:rPr>
              <a:t>Quad Core</a:t>
            </a:r>
          </a:p>
          <a:p>
            <a:pPr algn="ctr" eaLnBrk="0" hangingPunct="0"/>
            <a:r>
              <a:rPr lang="en-US" sz="900" b="1" dirty="0" smtClean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58" name="Rectangle 67"/>
          <p:cNvSpPr>
            <a:spLocks noChangeArrowheads="1"/>
          </p:cNvSpPr>
          <p:nvPr/>
        </p:nvSpPr>
        <p:spPr bwMode="auto">
          <a:xfrm>
            <a:off x="5562600" y="5715000"/>
            <a:ext cx="1524000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</a:t>
            </a:r>
            <a:r>
              <a:rPr lang="en-US" sz="900" b="1" dirty="0" smtClean="0"/>
              <a:t>x 10G SFP/SFP+</a:t>
            </a:r>
            <a:endParaRPr lang="en-US" sz="900" b="1" dirty="0"/>
          </a:p>
        </p:txBody>
      </p:sp>
      <p:sp>
        <p:nvSpPr>
          <p:cNvPr id="59" name="Line 133"/>
          <p:cNvSpPr>
            <a:spLocks noChangeShapeType="1"/>
          </p:cNvSpPr>
          <p:nvPr/>
        </p:nvSpPr>
        <p:spPr bwMode="auto">
          <a:xfrm flipV="1">
            <a:off x="6019800" y="3962400"/>
            <a:ext cx="685800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AutoShape 3"/>
          <p:cNvSpPr>
            <a:spLocks noChangeArrowheads="1"/>
          </p:cNvSpPr>
          <p:nvPr/>
        </p:nvSpPr>
        <p:spPr bwMode="auto">
          <a:xfrm rot="16200000">
            <a:off x="5867400" y="4953000"/>
            <a:ext cx="457200" cy="1524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61" name="AutoShape 79"/>
          <p:cNvSpPr>
            <a:spLocks noChangeArrowheads="1"/>
          </p:cNvSpPr>
          <p:nvPr/>
        </p:nvSpPr>
        <p:spPr bwMode="auto">
          <a:xfrm rot="5400000">
            <a:off x="5905500" y="5372100"/>
            <a:ext cx="381000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de-DE" sz="2000">
              <a:latin typeface="Arial" charset="0"/>
            </a:endParaRPr>
          </a:p>
        </p:txBody>
      </p:sp>
      <p:sp>
        <p:nvSpPr>
          <p:cNvPr id="62" name="Line 156"/>
          <p:cNvSpPr>
            <a:spLocks noChangeShapeType="1"/>
          </p:cNvSpPr>
          <p:nvPr/>
        </p:nvSpPr>
        <p:spPr bwMode="auto">
          <a:xfrm flipV="1">
            <a:off x="6096000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Rectangle 67"/>
          <p:cNvSpPr>
            <a:spLocks noChangeArrowheads="1"/>
          </p:cNvSpPr>
          <p:nvPr/>
        </p:nvSpPr>
        <p:spPr bwMode="auto">
          <a:xfrm rot="16200000">
            <a:off x="5711032" y="4453731"/>
            <a:ext cx="571500" cy="1984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7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64" name="AutoShape 3"/>
          <p:cNvSpPr>
            <a:spLocks noChangeArrowheads="1"/>
          </p:cNvSpPr>
          <p:nvPr/>
        </p:nvSpPr>
        <p:spPr bwMode="auto">
          <a:xfrm rot="16200000">
            <a:off x="6294437" y="4953000"/>
            <a:ext cx="457200" cy="1524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65" name="AutoShape 79"/>
          <p:cNvSpPr>
            <a:spLocks noChangeArrowheads="1"/>
          </p:cNvSpPr>
          <p:nvPr/>
        </p:nvSpPr>
        <p:spPr bwMode="auto">
          <a:xfrm rot="5400000">
            <a:off x="6332537" y="5372100"/>
            <a:ext cx="381000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de-DE" sz="2000">
              <a:latin typeface="Arial" charset="0"/>
            </a:endParaRPr>
          </a:p>
        </p:txBody>
      </p:sp>
      <p:sp>
        <p:nvSpPr>
          <p:cNvPr id="66" name="Line 156"/>
          <p:cNvSpPr>
            <a:spLocks noChangeShapeType="1"/>
          </p:cNvSpPr>
          <p:nvPr/>
        </p:nvSpPr>
        <p:spPr bwMode="auto">
          <a:xfrm flipV="1">
            <a:off x="6523037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" name="Rectangle 67"/>
          <p:cNvSpPr>
            <a:spLocks noChangeArrowheads="1"/>
          </p:cNvSpPr>
          <p:nvPr/>
        </p:nvSpPr>
        <p:spPr bwMode="auto">
          <a:xfrm rot="16200000">
            <a:off x="6138069" y="4453731"/>
            <a:ext cx="571500" cy="1984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7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68" name="AutoShape 261"/>
          <p:cNvSpPr>
            <a:spLocks/>
          </p:cNvSpPr>
          <p:nvPr/>
        </p:nvSpPr>
        <p:spPr bwMode="auto">
          <a:xfrm rot="5400000">
            <a:off x="6248400" y="5257800"/>
            <a:ext cx="76200" cy="83820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Rectangle 67"/>
          <p:cNvSpPr>
            <a:spLocks noChangeArrowheads="1"/>
          </p:cNvSpPr>
          <p:nvPr/>
        </p:nvSpPr>
        <p:spPr bwMode="auto">
          <a:xfrm>
            <a:off x="3657600" y="5715000"/>
            <a:ext cx="1524000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</a:t>
            </a:r>
            <a:r>
              <a:rPr lang="en-US" sz="900" b="1" dirty="0" smtClean="0"/>
              <a:t>x GE SFP</a:t>
            </a:r>
            <a:endParaRPr lang="en-US" sz="900" b="1" dirty="0"/>
          </a:p>
        </p:txBody>
      </p:sp>
      <p:sp>
        <p:nvSpPr>
          <p:cNvPr id="70" name="AutoShape 261"/>
          <p:cNvSpPr>
            <a:spLocks/>
          </p:cNvSpPr>
          <p:nvPr/>
        </p:nvSpPr>
        <p:spPr bwMode="auto">
          <a:xfrm rot="5400000">
            <a:off x="4419600" y="5257800"/>
            <a:ext cx="76200" cy="83820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4038600" y="4267201"/>
            <a:ext cx="777192" cy="1371600"/>
            <a:chOff x="3886200" y="4267201"/>
            <a:chExt cx="777192" cy="1371600"/>
          </a:xfrm>
        </p:grpSpPr>
        <p:sp>
          <p:nvSpPr>
            <p:cNvPr id="72" name="AutoShape 3"/>
            <p:cNvSpPr>
              <a:spLocks noChangeArrowheads="1"/>
            </p:cNvSpPr>
            <p:nvPr/>
          </p:nvSpPr>
          <p:spPr bwMode="auto">
            <a:xfrm rot="16200000">
              <a:off x="3810000" y="4953001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 smtClean="0">
                  <a:solidFill>
                    <a:schemeClr val="bg1"/>
                  </a:solidFill>
                  <a:ea typeface="Arial" charset="0"/>
                  <a:cs typeface="Arial" charset="0"/>
                </a:rPr>
                <a:t>SFP</a:t>
              </a:r>
              <a:endParaRPr lang="en-US" sz="800" b="1" dirty="0">
                <a:solidFill>
                  <a:schemeClr val="bg1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73" name="AutoShape 3"/>
            <p:cNvSpPr>
              <a:spLocks noChangeArrowheads="1"/>
            </p:cNvSpPr>
            <p:nvPr/>
          </p:nvSpPr>
          <p:spPr bwMode="auto">
            <a:xfrm rot="16200000">
              <a:off x="3990295" y="4953001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 smtClean="0">
                  <a:solidFill>
                    <a:schemeClr val="bg1"/>
                  </a:solidFill>
                  <a:ea typeface="Arial" charset="0"/>
                  <a:cs typeface="Arial" charset="0"/>
                </a:rPr>
                <a:t>SFP</a:t>
              </a:r>
              <a:endParaRPr lang="en-US" sz="800" b="1" dirty="0">
                <a:solidFill>
                  <a:schemeClr val="bg1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74" name="AutoShape 79"/>
            <p:cNvSpPr>
              <a:spLocks noChangeArrowheads="1"/>
            </p:cNvSpPr>
            <p:nvPr/>
          </p:nvSpPr>
          <p:spPr bwMode="auto">
            <a:xfrm rot="5400000">
              <a:off x="3848100" y="5372101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000">
                <a:latin typeface="Arial" charset="0"/>
              </a:endParaRPr>
            </a:p>
          </p:txBody>
        </p:sp>
        <p:sp>
          <p:nvSpPr>
            <p:cNvPr id="75" name="AutoShape 79"/>
            <p:cNvSpPr>
              <a:spLocks noChangeArrowheads="1"/>
            </p:cNvSpPr>
            <p:nvPr/>
          </p:nvSpPr>
          <p:spPr bwMode="auto">
            <a:xfrm rot="5400000">
              <a:off x="4028395" y="5372101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000">
                <a:latin typeface="Arial" charset="0"/>
              </a:endParaRPr>
            </a:p>
          </p:txBody>
        </p:sp>
        <p:sp>
          <p:nvSpPr>
            <p:cNvPr id="76" name="Line 133"/>
            <p:cNvSpPr>
              <a:spLocks noChangeShapeType="1"/>
            </p:cNvSpPr>
            <p:nvPr/>
          </p:nvSpPr>
          <p:spPr bwMode="auto">
            <a:xfrm flipV="1">
              <a:off x="4038600" y="4343401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Line 135"/>
            <p:cNvSpPr>
              <a:spLocks noChangeShapeType="1"/>
            </p:cNvSpPr>
            <p:nvPr/>
          </p:nvSpPr>
          <p:spPr bwMode="auto">
            <a:xfrm flipV="1">
              <a:off x="4218895" y="4343401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Rectangle 67"/>
            <p:cNvSpPr>
              <a:spLocks noChangeArrowheads="1"/>
            </p:cNvSpPr>
            <p:nvPr/>
          </p:nvSpPr>
          <p:spPr bwMode="auto">
            <a:xfrm rot="16200000">
              <a:off x="3882231" y="4453732"/>
              <a:ext cx="571500" cy="198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700" b="1" i="1" dirty="0" smtClean="0">
                  <a:solidFill>
                    <a:srgbClr val="919693"/>
                  </a:solidFill>
                </a:rPr>
                <a:t>1G</a:t>
              </a:r>
              <a:endParaRPr lang="en-US" sz="700" b="1" i="1" dirty="0">
                <a:solidFill>
                  <a:srgbClr val="919693"/>
                </a:solidFill>
              </a:endParaRPr>
            </a:p>
          </p:txBody>
        </p:sp>
        <p:sp>
          <p:nvSpPr>
            <p:cNvPr id="79" name="AutoShape 3"/>
            <p:cNvSpPr>
              <a:spLocks noChangeArrowheads="1"/>
            </p:cNvSpPr>
            <p:nvPr/>
          </p:nvSpPr>
          <p:spPr bwMode="auto">
            <a:xfrm rot="16200000">
              <a:off x="4358592" y="4953001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 smtClean="0">
                  <a:solidFill>
                    <a:schemeClr val="bg1"/>
                  </a:solidFill>
                  <a:ea typeface="Arial" charset="0"/>
                  <a:cs typeface="Arial" charset="0"/>
                </a:rPr>
                <a:t>SFP</a:t>
              </a:r>
              <a:endParaRPr lang="en-US" sz="800" b="1" dirty="0">
                <a:solidFill>
                  <a:schemeClr val="bg1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80" name="AutoShape 79"/>
            <p:cNvSpPr>
              <a:spLocks noChangeArrowheads="1"/>
            </p:cNvSpPr>
            <p:nvPr/>
          </p:nvSpPr>
          <p:spPr bwMode="auto">
            <a:xfrm rot="5400000">
              <a:off x="4396692" y="5372101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000">
                <a:latin typeface="Arial" charset="0"/>
              </a:endParaRPr>
            </a:p>
          </p:txBody>
        </p:sp>
        <p:sp>
          <p:nvSpPr>
            <p:cNvPr id="81" name="Rectangle 67"/>
            <p:cNvSpPr>
              <a:spLocks noChangeArrowheads="1"/>
            </p:cNvSpPr>
            <p:nvPr/>
          </p:nvSpPr>
          <p:spPr bwMode="auto">
            <a:xfrm rot="16200000">
              <a:off x="4247579" y="4453732"/>
              <a:ext cx="571500" cy="198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700" b="1" i="1" dirty="0" smtClean="0">
                  <a:solidFill>
                    <a:srgbClr val="919693"/>
                  </a:solidFill>
                </a:rPr>
                <a:t>1G</a:t>
              </a:r>
              <a:endParaRPr lang="en-US" sz="700" b="1" i="1" dirty="0">
                <a:solidFill>
                  <a:srgbClr val="919693"/>
                </a:solidFill>
              </a:endParaRPr>
            </a:p>
          </p:txBody>
        </p:sp>
        <p:sp>
          <p:nvSpPr>
            <p:cNvPr id="82" name="Rectangle 67"/>
            <p:cNvSpPr>
              <a:spLocks noChangeArrowheads="1"/>
            </p:cNvSpPr>
            <p:nvPr/>
          </p:nvSpPr>
          <p:spPr bwMode="auto">
            <a:xfrm rot="16200000">
              <a:off x="3699669" y="4453732"/>
              <a:ext cx="571500" cy="198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700" b="1" i="1" dirty="0" smtClean="0">
                  <a:solidFill>
                    <a:srgbClr val="919693"/>
                  </a:solidFill>
                </a:rPr>
                <a:t>1G</a:t>
              </a:r>
              <a:endParaRPr lang="en-US" sz="700" b="1" i="1" dirty="0">
                <a:solidFill>
                  <a:srgbClr val="919693"/>
                </a:solidFill>
              </a:endParaRPr>
            </a:p>
          </p:txBody>
        </p:sp>
        <p:sp>
          <p:nvSpPr>
            <p:cNvPr id="83" name="Line 156"/>
            <p:cNvSpPr>
              <a:spLocks noChangeShapeType="1"/>
            </p:cNvSpPr>
            <p:nvPr/>
          </p:nvSpPr>
          <p:spPr bwMode="auto">
            <a:xfrm flipV="1">
              <a:off x="4587191" y="4343401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4927225" y="4267200"/>
            <a:ext cx="777192" cy="1371600"/>
            <a:chOff x="3886200" y="4267201"/>
            <a:chExt cx="777192" cy="1371600"/>
          </a:xfrm>
        </p:grpSpPr>
        <p:sp>
          <p:nvSpPr>
            <p:cNvPr id="85" name="AutoShape 3"/>
            <p:cNvSpPr>
              <a:spLocks noChangeArrowheads="1"/>
            </p:cNvSpPr>
            <p:nvPr/>
          </p:nvSpPr>
          <p:spPr bwMode="auto">
            <a:xfrm rot="16200000">
              <a:off x="3810000" y="4953001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 smtClean="0">
                  <a:solidFill>
                    <a:schemeClr val="bg1"/>
                  </a:solidFill>
                  <a:ea typeface="Arial" charset="0"/>
                  <a:cs typeface="Arial" charset="0"/>
                </a:rPr>
                <a:t>RJ45</a:t>
              </a:r>
              <a:endParaRPr lang="en-US" sz="800" b="1" dirty="0">
                <a:solidFill>
                  <a:schemeClr val="bg1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86" name="AutoShape 3"/>
            <p:cNvSpPr>
              <a:spLocks noChangeArrowheads="1"/>
            </p:cNvSpPr>
            <p:nvPr/>
          </p:nvSpPr>
          <p:spPr bwMode="auto">
            <a:xfrm rot="16200000">
              <a:off x="3990295" y="4953001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 smtClean="0">
                  <a:solidFill>
                    <a:schemeClr val="bg1"/>
                  </a:solidFill>
                  <a:ea typeface="Arial" charset="0"/>
                  <a:cs typeface="Arial" charset="0"/>
                </a:rPr>
                <a:t>RJ45</a:t>
              </a:r>
              <a:endParaRPr lang="en-US" sz="800" b="1" dirty="0">
                <a:solidFill>
                  <a:schemeClr val="bg1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87" name="AutoShape 79"/>
            <p:cNvSpPr>
              <a:spLocks noChangeArrowheads="1"/>
            </p:cNvSpPr>
            <p:nvPr/>
          </p:nvSpPr>
          <p:spPr bwMode="auto">
            <a:xfrm rot="5400000">
              <a:off x="3848100" y="5372101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000">
                <a:latin typeface="Arial" charset="0"/>
              </a:endParaRPr>
            </a:p>
          </p:txBody>
        </p:sp>
        <p:sp>
          <p:nvSpPr>
            <p:cNvPr id="88" name="AutoShape 79"/>
            <p:cNvSpPr>
              <a:spLocks noChangeArrowheads="1"/>
            </p:cNvSpPr>
            <p:nvPr/>
          </p:nvSpPr>
          <p:spPr bwMode="auto">
            <a:xfrm rot="5400000">
              <a:off x="4028395" y="5372101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000">
                <a:latin typeface="Arial" charset="0"/>
              </a:endParaRPr>
            </a:p>
          </p:txBody>
        </p:sp>
        <p:sp>
          <p:nvSpPr>
            <p:cNvPr id="89" name="Line 133"/>
            <p:cNvSpPr>
              <a:spLocks noChangeShapeType="1"/>
            </p:cNvSpPr>
            <p:nvPr/>
          </p:nvSpPr>
          <p:spPr bwMode="auto">
            <a:xfrm flipV="1">
              <a:off x="4038600" y="4343401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Line 135"/>
            <p:cNvSpPr>
              <a:spLocks noChangeShapeType="1"/>
            </p:cNvSpPr>
            <p:nvPr/>
          </p:nvSpPr>
          <p:spPr bwMode="auto">
            <a:xfrm flipV="1">
              <a:off x="4218895" y="4343401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Rectangle 67"/>
            <p:cNvSpPr>
              <a:spLocks noChangeArrowheads="1"/>
            </p:cNvSpPr>
            <p:nvPr/>
          </p:nvSpPr>
          <p:spPr bwMode="auto">
            <a:xfrm rot="16200000">
              <a:off x="3882231" y="4453732"/>
              <a:ext cx="571500" cy="198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700" b="1" i="1" dirty="0" smtClean="0">
                  <a:solidFill>
                    <a:srgbClr val="919693"/>
                  </a:solidFill>
                </a:rPr>
                <a:t>1G</a:t>
              </a:r>
              <a:endParaRPr lang="en-US" sz="700" b="1" i="1" dirty="0">
                <a:solidFill>
                  <a:srgbClr val="919693"/>
                </a:solidFill>
              </a:endParaRPr>
            </a:p>
          </p:txBody>
        </p:sp>
        <p:sp>
          <p:nvSpPr>
            <p:cNvPr id="92" name="AutoShape 3"/>
            <p:cNvSpPr>
              <a:spLocks noChangeArrowheads="1"/>
            </p:cNvSpPr>
            <p:nvPr/>
          </p:nvSpPr>
          <p:spPr bwMode="auto">
            <a:xfrm rot="16200000">
              <a:off x="4358592" y="4953001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 smtClean="0">
                  <a:solidFill>
                    <a:schemeClr val="bg1"/>
                  </a:solidFill>
                  <a:ea typeface="Arial" charset="0"/>
                  <a:cs typeface="Arial" charset="0"/>
                </a:rPr>
                <a:t>RJ45</a:t>
              </a:r>
              <a:endParaRPr lang="en-US" sz="800" b="1" dirty="0">
                <a:solidFill>
                  <a:schemeClr val="bg1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93" name="AutoShape 79"/>
            <p:cNvSpPr>
              <a:spLocks noChangeArrowheads="1"/>
            </p:cNvSpPr>
            <p:nvPr/>
          </p:nvSpPr>
          <p:spPr bwMode="auto">
            <a:xfrm rot="5400000">
              <a:off x="4396692" y="5372101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000">
                <a:latin typeface="Arial" charset="0"/>
              </a:endParaRPr>
            </a:p>
          </p:txBody>
        </p:sp>
        <p:sp>
          <p:nvSpPr>
            <p:cNvPr id="94" name="Rectangle 67"/>
            <p:cNvSpPr>
              <a:spLocks noChangeArrowheads="1"/>
            </p:cNvSpPr>
            <p:nvPr/>
          </p:nvSpPr>
          <p:spPr bwMode="auto">
            <a:xfrm rot="16200000">
              <a:off x="4247579" y="4453732"/>
              <a:ext cx="571500" cy="198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700" b="1" i="1" dirty="0" smtClean="0">
                  <a:solidFill>
                    <a:srgbClr val="919693"/>
                  </a:solidFill>
                </a:rPr>
                <a:t>1G</a:t>
              </a:r>
              <a:endParaRPr lang="en-US" sz="700" b="1" i="1" dirty="0">
                <a:solidFill>
                  <a:srgbClr val="919693"/>
                </a:solidFill>
              </a:endParaRPr>
            </a:p>
          </p:txBody>
        </p:sp>
        <p:sp>
          <p:nvSpPr>
            <p:cNvPr id="95" name="Rectangle 67"/>
            <p:cNvSpPr>
              <a:spLocks noChangeArrowheads="1"/>
            </p:cNvSpPr>
            <p:nvPr/>
          </p:nvSpPr>
          <p:spPr bwMode="auto">
            <a:xfrm rot="16200000">
              <a:off x="3699669" y="4453732"/>
              <a:ext cx="571500" cy="198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700" b="1" i="1" dirty="0" smtClean="0">
                  <a:solidFill>
                    <a:srgbClr val="919693"/>
                  </a:solidFill>
                </a:rPr>
                <a:t>1G</a:t>
              </a:r>
              <a:endParaRPr lang="en-US" sz="700" b="1" i="1" dirty="0">
                <a:solidFill>
                  <a:srgbClr val="919693"/>
                </a:solidFill>
              </a:endParaRPr>
            </a:p>
          </p:txBody>
        </p:sp>
        <p:sp>
          <p:nvSpPr>
            <p:cNvPr id="96" name="Line 156"/>
            <p:cNvSpPr>
              <a:spLocks noChangeShapeType="1"/>
            </p:cNvSpPr>
            <p:nvPr/>
          </p:nvSpPr>
          <p:spPr bwMode="auto">
            <a:xfrm flipV="1">
              <a:off x="4587191" y="4343401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7" name="AutoShape 3"/>
          <p:cNvSpPr>
            <a:spLocks noChangeAspect="1" noChangeArrowheads="1"/>
          </p:cNvSpPr>
          <p:nvPr/>
        </p:nvSpPr>
        <p:spPr bwMode="auto">
          <a:xfrm>
            <a:off x="3886200" y="3581400"/>
            <a:ext cx="2362200" cy="8382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800" b="1" dirty="0" smtClean="0">
                <a:solidFill>
                  <a:schemeClr val="bg1"/>
                </a:solidFill>
                <a:cs typeface="Arial" pitchFamily="34" charset="0"/>
              </a:rPr>
              <a:t>NP6</a:t>
            </a:r>
            <a:endParaRPr lang="en-US" sz="7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8" name="Rectangle 67"/>
          <p:cNvSpPr>
            <a:spLocks noChangeArrowheads="1"/>
          </p:cNvSpPr>
          <p:nvPr/>
        </p:nvSpPr>
        <p:spPr bwMode="auto">
          <a:xfrm>
            <a:off x="6029960" y="3789363"/>
            <a:ext cx="571500" cy="1984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7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4378436" y="4759436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257800" y="4759436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101" name="Rectangle 67"/>
          <p:cNvSpPr>
            <a:spLocks noChangeArrowheads="1"/>
          </p:cNvSpPr>
          <p:nvPr/>
        </p:nvSpPr>
        <p:spPr bwMode="auto">
          <a:xfrm>
            <a:off x="4463395" y="5715000"/>
            <a:ext cx="1524000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</a:t>
            </a:r>
            <a:r>
              <a:rPr lang="en-US" sz="900" b="1" dirty="0" smtClean="0"/>
              <a:t>x GE RJ45</a:t>
            </a:r>
            <a:endParaRPr lang="en-US" sz="900" b="1" dirty="0"/>
          </a:p>
        </p:txBody>
      </p:sp>
      <p:sp>
        <p:nvSpPr>
          <p:cNvPr id="102" name="AutoShape 261"/>
          <p:cNvSpPr>
            <a:spLocks/>
          </p:cNvSpPr>
          <p:nvPr/>
        </p:nvSpPr>
        <p:spPr bwMode="auto">
          <a:xfrm rot="5400000">
            <a:off x="5257800" y="5257800"/>
            <a:ext cx="76200" cy="83820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AutoShape 261"/>
          <p:cNvSpPr>
            <a:spLocks/>
          </p:cNvSpPr>
          <p:nvPr/>
        </p:nvSpPr>
        <p:spPr bwMode="auto">
          <a:xfrm rot="5400000">
            <a:off x="7239000" y="5257800"/>
            <a:ext cx="76200" cy="83820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4" name="Group 103"/>
          <p:cNvGrpSpPr/>
          <p:nvPr/>
        </p:nvGrpSpPr>
        <p:grpSpPr>
          <a:xfrm>
            <a:off x="6858000" y="4267201"/>
            <a:ext cx="777192" cy="1371600"/>
            <a:chOff x="3886200" y="4267201"/>
            <a:chExt cx="777192" cy="1371600"/>
          </a:xfrm>
        </p:grpSpPr>
        <p:sp>
          <p:nvSpPr>
            <p:cNvPr id="105" name="AutoShape 3"/>
            <p:cNvSpPr>
              <a:spLocks noChangeArrowheads="1"/>
            </p:cNvSpPr>
            <p:nvPr/>
          </p:nvSpPr>
          <p:spPr bwMode="auto">
            <a:xfrm rot="16200000">
              <a:off x="3810000" y="4953001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 smtClean="0">
                  <a:solidFill>
                    <a:schemeClr val="bg1"/>
                  </a:solidFill>
                  <a:ea typeface="Arial" charset="0"/>
                  <a:cs typeface="Arial" charset="0"/>
                </a:rPr>
                <a:t>RJ45</a:t>
              </a:r>
              <a:endParaRPr lang="en-US" sz="800" b="1" dirty="0">
                <a:solidFill>
                  <a:schemeClr val="bg1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106" name="AutoShape 3"/>
            <p:cNvSpPr>
              <a:spLocks noChangeArrowheads="1"/>
            </p:cNvSpPr>
            <p:nvPr/>
          </p:nvSpPr>
          <p:spPr bwMode="auto">
            <a:xfrm rot="16200000">
              <a:off x="3990295" y="4953001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 smtClean="0">
                  <a:solidFill>
                    <a:schemeClr val="bg1"/>
                  </a:solidFill>
                  <a:ea typeface="Arial" charset="0"/>
                  <a:cs typeface="Arial" charset="0"/>
                </a:rPr>
                <a:t>RJ45</a:t>
              </a:r>
              <a:endParaRPr lang="en-US" sz="800" b="1" dirty="0">
                <a:solidFill>
                  <a:schemeClr val="bg1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107" name="AutoShape 79"/>
            <p:cNvSpPr>
              <a:spLocks noChangeArrowheads="1"/>
            </p:cNvSpPr>
            <p:nvPr/>
          </p:nvSpPr>
          <p:spPr bwMode="auto">
            <a:xfrm rot="5400000">
              <a:off x="3848100" y="5372101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000">
                <a:latin typeface="Arial" charset="0"/>
              </a:endParaRPr>
            </a:p>
          </p:txBody>
        </p:sp>
        <p:sp>
          <p:nvSpPr>
            <p:cNvPr id="108" name="AutoShape 79"/>
            <p:cNvSpPr>
              <a:spLocks noChangeArrowheads="1"/>
            </p:cNvSpPr>
            <p:nvPr/>
          </p:nvSpPr>
          <p:spPr bwMode="auto">
            <a:xfrm rot="5400000">
              <a:off x="4028395" y="5372101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000">
                <a:latin typeface="Arial" charset="0"/>
              </a:endParaRPr>
            </a:p>
          </p:txBody>
        </p:sp>
        <p:sp>
          <p:nvSpPr>
            <p:cNvPr id="109" name="Line 133"/>
            <p:cNvSpPr>
              <a:spLocks noChangeShapeType="1"/>
            </p:cNvSpPr>
            <p:nvPr/>
          </p:nvSpPr>
          <p:spPr bwMode="auto">
            <a:xfrm flipV="1">
              <a:off x="4038600" y="4343401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Line 135"/>
            <p:cNvSpPr>
              <a:spLocks noChangeShapeType="1"/>
            </p:cNvSpPr>
            <p:nvPr/>
          </p:nvSpPr>
          <p:spPr bwMode="auto">
            <a:xfrm flipV="1">
              <a:off x="4218895" y="4343401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Rectangle 67"/>
            <p:cNvSpPr>
              <a:spLocks noChangeArrowheads="1"/>
            </p:cNvSpPr>
            <p:nvPr/>
          </p:nvSpPr>
          <p:spPr bwMode="auto">
            <a:xfrm rot="16200000">
              <a:off x="3882231" y="4453732"/>
              <a:ext cx="571500" cy="198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700" b="1" i="1" dirty="0" smtClean="0">
                  <a:solidFill>
                    <a:srgbClr val="919693"/>
                  </a:solidFill>
                </a:rPr>
                <a:t>1G</a:t>
              </a:r>
              <a:endParaRPr lang="en-US" sz="700" b="1" i="1" dirty="0">
                <a:solidFill>
                  <a:srgbClr val="919693"/>
                </a:solidFill>
              </a:endParaRPr>
            </a:p>
          </p:txBody>
        </p:sp>
        <p:sp>
          <p:nvSpPr>
            <p:cNvPr id="112" name="AutoShape 3"/>
            <p:cNvSpPr>
              <a:spLocks noChangeArrowheads="1"/>
            </p:cNvSpPr>
            <p:nvPr/>
          </p:nvSpPr>
          <p:spPr bwMode="auto">
            <a:xfrm rot="16200000">
              <a:off x="4358592" y="4953001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 smtClean="0">
                  <a:solidFill>
                    <a:schemeClr val="bg1"/>
                  </a:solidFill>
                  <a:ea typeface="Arial" charset="0"/>
                  <a:cs typeface="Arial" charset="0"/>
                </a:rPr>
                <a:t>RJ45</a:t>
              </a:r>
              <a:endParaRPr lang="en-US" sz="800" b="1" dirty="0">
                <a:solidFill>
                  <a:schemeClr val="bg1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113" name="AutoShape 79"/>
            <p:cNvSpPr>
              <a:spLocks noChangeArrowheads="1"/>
            </p:cNvSpPr>
            <p:nvPr/>
          </p:nvSpPr>
          <p:spPr bwMode="auto">
            <a:xfrm rot="5400000">
              <a:off x="4396692" y="5372101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000">
                <a:latin typeface="Arial" charset="0"/>
              </a:endParaRPr>
            </a:p>
          </p:txBody>
        </p:sp>
        <p:sp>
          <p:nvSpPr>
            <p:cNvPr id="114" name="Rectangle 67"/>
            <p:cNvSpPr>
              <a:spLocks noChangeArrowheads="1"/>
            </p:cNvSpPr>
            <p:nvPr/>
          </p:nvSpPr>
          <p:spPr bwMode="auto">
            <a:xfrm rot="16200000">
              <a:off x="4247579" y="4453732"/>
              <a:ext cx="571500" cy="198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700" b="1" i="1" dirty="0" smtClean="0">
                  <a:solidFill>
                    <a:srgbClr val="919693"/>
                  </a:solidFill>
                </a:rPr>
                <a:t>1G</a:t>
              </a:r>
              <a:endParaRPr lang="en-US" sz="700" b="1" i="1" dirty="0">
                <a:solidFill>
                  <a:srgbClr val="919693"/>
                </a:solidFill>
              </a:endParaRPr>
            </a:p>
          </p:txBody>
        </p:sp>
        <p:sp>
          <p:nvSpPr>
            <p:cNvPr id="115" name="Rectangle 67"/>
            <p:cNvSpPr>
              <a:spLocks noChangeArrowheads="1"/>
            </p:cNvSpPr>
            <p:nvPr/>
          </p:nvSpPr>
          <p:spPr bwMode="auto">
            <a:xfrm rot="16200000">
              <a:off x="3699669" y="4453732"/>
              <a:ext cx="571500" cy="198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700" b="1" i="1" dirty="0" smtClean="0">
                  <a:solidFill>
                    <a:srgbClr val="919693"/>
                  </a:solidFill>
                </a:rPr>
                <a:t>1G</a:t>
              </a:r>
              <a:endParaRPr lang="en-US" sz="700" b="1" i="1" dirty="0">
                <a:solidFill>
                  <a:srgbClr val="919693"/>
                </a:solidFill>
              </a:endParaRPr>
            </a:p>
          </p:txBody>
        </p:sp>
        <p:sp>
          <p:nvSpPr>
            <p:cNvPr id="116" name="Line 156"/>
            <p:cNvSpPr>
              <a:spLocks noChangeShapeType="1"/>
            </p:cNvSpPr>
            <p:nvPr/>
          </p:nvSpPr>
          <p:spPr bwMode="auto">
            <a:xfrm flipV="1">
              <a:off x="4587191" y="4343401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7746625" y="4267200"/>
            <a:ext cx="777192" cy="1371600"/>
            <a:chOff x="3886200" y="4267201"/>
            <a:chExt cx="777192" cy="1371600"/>
          </a:xfrm>
        </p:grpSpPr>
        <p:sp>
          <p:nvSpPr>
            <p:cNvPr id="118" name="AutoShape 3"/>
            <p:cNvSpPr>
              <a:spLocks noChangeArrowheads="1"/>
            </p:cNvSpPr>
            <p:nvPr/>
          </p:nvSpPr>
          <p:spPr bwMode="auto">
            <a:xfrm rot="16200000">
              <a:off x="3810000" y="4953001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 smtClean="0">
                  <a:solidFill>
                    <a:schemeClr val="bg1"/>
                  </a:solidFill>
                  <a:ea typeface="Arial" charset="0"/>
                  <a:cs typeface="Arial" charset="0"/>
                </a:rPr>
                <a:t>SFP</a:t>
              </a:r>
              <a:endParaRPr lang="en-US" sz="800" b="1" dirty="0">
                <a:solidFill>
                  <a:schemeClr val="bg1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119" name="AutoShape 3"/>
            <p:cNvSpPr>
              <a:spLocks noChangeArrowheads="1"/>
            </p:cNvSpPr>
            <p:nvPr/>
          </p:nvSpPr>
          <p:spPr bwMode="auto">
            <a:xfrm rot="16200000">
              <a:off x="3990295" y="4953001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 smtClean="0">
                  <a:solidFill>
                    <a:schemeClr val="bg1"/>
                  </a:solidFill>
                  <a:ea typeface="Arial" charset="0"/>
                  <a:cs typeface="Arial" charset="0"/>
                </a:rPr>
                <a:t>SFP</a:t>
              </a:r>
              <a:endParaRPr lang="en-US" sz="800" b="1" dirty="0">
                <a:solidFill>
                  <a:schemeClr val="bg1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120" name="AutoShape 79"/>
            <p:cNvSpPr>
              <a:spLocks noChangeArrowheads="1"/>
            </p:cNvSpPr>
            <p:nvPr/>
          </p:nvSpPr>
          <p:spPr bwMode="auto">
            <a:xfrm rot="5400000">
              <a:off x="3848100" y="5372101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000">
                <a:latin typeface="Arial" charset="0"/>
              </a:endParaRPr>
            </a:p>
          </p:txBody>
        </p:sp>
        <p:sp>
          <p:nvSpPr>
            <p:cNvPr id="121" name="AutoShape 79"/>
            <p:cNvSpPr>
              <a:spLocks noChangeArrowheads="1"/>
            </p:cNvSpPr>
            <p:nvPr/>
          </p:nvSpPr>
          <p:spPr bwMode="auto">
            <a:xfrm rot="5400000">
              <a:off x="4028395" y="5372101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000">
                <a:latin typeface="Arial" charset="0"/>
              </a:endParaRPr>
            </a:p>
          </p:txBody>
        </p:sp>
        <p:sp>
          <p:nvSpPr>
            <p:cNvPr id="122" name="Line 133"/>
            <p:cNvSpPr>
              <a:spLocks noChangeShapeType="1"/>
            </p:cNvSpPr>
            <p:nvPr/>
          </p:nvSpPr>
          <p:spPr bwMode="auto">
            <a:xfrm flipV="1">
              <a:off x="4038600" y="4343401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Line 135"/>
            <p:cNvSpPr>
              <a:spLocks noChangeShapeType="1"/>
            </p:cNvSpPr>
            <p:nvPr/>
          </p:nvSpPr>
          <p:spPr bwMode="auto">
            <a:xfrm flipV="1">
              <a:off x="4218895" y="4343401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Rectangle 67"/>
            <p:cNvSpPr>
              <a:spLocks noChangeArrowheads="1"/>
            </p:cNvSpPr>
            <p:nvPr/>
          </p:nvSpPr>
          <p:spPr bwMode="auto">
            <a:xfrm rot="16200000">
              <a:off x="3882231" y="4453732"/>
              <a:ext cx="571500" cy="198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700" b="1" i="1" dirty="0" smtClean="0">
                  <a:solidFill>
                    <a:srgbClr val="919693"/>
                  </a:solidFill>
                </a:rPr>
                <a:t>1G</a:t>
              </a:r>
              <a:endParaRPr lang="en-US" sz="700" b="1" i="1" dirty="0">
                <a:solidFill>
                  <a:srgbClr val="919693"/>
                </a:solidFill>
              </a:endParaRPr>
            </a:p>
          </p:txBody>
        </p:sp>
        <p:sp>
          <p:nvSpPr>
            <p:cNvPr id="125" name="AutoShape 3"/>
            <p:cNvSpPr>
              <a:spLocks noChangeArrowheads="1"/>
            </p:cNvSpPr>
            <p:nvPr/>
          </p:nvSpPr>
          <p:spPr bwMode="auto">
            <a:xfrm rot="16200000">
              <a:off x="4358592" y="4953001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 smtClean="0">
                  <a:solidFill>
                    <a:schemeClr val="bg1"/>
                  </a:solidFill>
                  <a:ea typeface="Arial" charset="0"/>
                  <a:cs typeface="Arial" charset="0"/>
                </a:rPr>
                <a:t>SFP</a:t>
              </a:r>
              <a:endParaRPr lang="en-US" sz="800" b="1" dirty="0">
                <a:solidFill>
                  <a:schemeClr val="bg1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126" name="AutoShape 79"/>
            <p:cNvSpPr>
              <a:spLocks noChangeArrowheads="1"/>
            </p:cNvSpPr>
            <p:nvPr/>
          </p:nvSpPr>
          <p:spPr bwMode="auto">
            <a:xfrm rot="5400000">
              <a:off x="4396692" y="5372101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000">
                <a:latin typeface="Arial" charset="0"/>
              </a:endParaRPr>
            </a:p>
          </p:txBody>
        </p:sp>
        <p:sp>
          <p:nvSpPr>
            <p:cNvPr id="127" name="Rectangle 67"/>
            <p:cNvSpPr>
              <a:spLocks noChangeArrowheads="1"/>
            </p:cNvSpPr>
            <p:nvPr/>
          </p:nvSpPr>
          <p:spPr bwMode="auto">
            <a:xfrm rot="16200000">
              <a:off x="4247579" y="4453732"/>
              <a:ext cx="571500" cy="198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700" b="1" i="1" dirty="0" smtClean="0">
                  <a:solidFill>
                    <a:srgbClr val="919693"/>
                  </a:solidFill>
                </a:rPr>
                <a:t>1G</a:t>
              </a:r>
              <a:endParaRPr lang="en-US" sz="700" b="1" i="1" dirty="0">
                <a:solidFill>
                  <a:srgbClr val="919693"/>
                </a:solidFill>
              </a:endParaRPr>
            </a:p>
          </p:txBody>
        </p:sp>
        <p:sp>
          <p:nvSpPr>
            <p:cNvPr id="128" name="Rectangle 67"/>
            <p:cNvSpPr>
              <a:spLocks noChangeArrowheads="1"/>
            </p:cNvSpPr>
            <p:nvPr/>
          </p:nvSpPr>
          <p:spPr bwMode="auto">
            <a:xfrm rot="16200000">
              <a:off x="3699669" y="4453732"/>
              <a:ext cx="571500" cy="198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700" b="1" i="1" dirty="0" smtClean="0">
                  <a:solidFill>
                    <a:srgbClr val="919693"/>
                  </a:solidFill>
                </a:rPr>
                <a:t>1G</a:t>
              </a:r>
              <a:endParaRPr lang="en-US" sz="700" b="1" i="1" dirty="0">
                <a:solidFill>
                  <a:srgbClr val="919693"/>
                </a:solidFill>
              </a:endParaRPr>
            </a:p>
          </p:txBody>
        </p:sp>
        <p:sp>
          <p:nvSpPr>
            <p:cNvPr id="129" name="Line 156"/>
            <p:cNvSpPr>
              <a:spLocks noChangeShapeType="1"/>
            </p:cNvSpPr>
            <p:nvPr/>
          </p:nvSpPr>
          <p:spPr bwMode="auto">
            <a:xfrm flipV="1">
              <a:off x="4587191" y="4343401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0" name="TextBox 129"/>
          <p:cNvSpPr txBox="1"/>
          <p:nvPr/>
        </p:nvSpPr>
        <p:spPr>
          <a:xfrm>
            <a:off x="7197836" y="4759436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8077200" y="4759436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132" name="Rectangle 67"/>
          <p:cNvSpPr>
            <a:spLocks noChangeArrowheads="1"/>
          </p:cNvSpPr>
          <p:nvPr/>
        </p:nvSpPr>
        <p:spPr bwMode="auto">
          <a:xfrm>
            <a:off x="6553200" y="5715000"/>
            <a:ext cx="1524000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</a:t>
            </a:r>
            <a:r>
              <a:rPr lang="en-US" sz="900" b="1" dirty="0" smtClean="0"/>
              <a:t>x GE RJ45</a:t>
            </a:r>
            <a:endParaRPr lang="en-US" sz="900" b="1" dirty="0"/>
          </a:p>
        </p:txBody>
      </p:sp>
      <p:sp>
        <p:nvSpPr>
          <p:cNvPr id="133" name="AutoShape 261"/>
          <p:cNvSpPr>
            <a:spLocks/>
          </p:cNvSpPr>
          <p:nvPr/>
        </p:nvSpPr>
        <p:spPr bwMode="auto">
          <a:xfrm rot="5400000">
            <a:off x="8077200" y="5257800"/>
            <a:ext cx="76200" cy="83820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" name="AutoShape 3"/>
          <p:cNvSpPr>
            <a:spLocks noChangeAspect="1" noChangeArrowheads="1"/>
          </p:cNvSpPr>
          <p:nvPr/>
        </p:nvSpPr>
        <p:spPr bwMode="auto">
          <a:xfrm>
            <a:off x="6400800" y="3581400"/>
            <a:ext cx="2362200" cy="8382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800" b="1" dirty="0" smtClean="0">
                <a:solidFill>
                  <a:schemeClr val="bg1"/>
                </a:solidFill>
                <a:cs typeface="Arial" pitchFamily="34" charset="0"/>
              </a:rPr>
              <a:t>NP6</a:t>
            </a:r>
            <a:endParaRPr lang="en-US" sz="7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35" name="Rectangle 67"/>
          <p:cNvSpPr>
            <a:spLocks noChangeArrowheads="1"/>
          </p:cNvSpPr>
          <p:nvPr/>
        </p:nvSpPr>
        <p:spPr bwMode="auto">
          <a:xfrm>
            <a:off x="7391400" y="5715000"/>
            <a:ext cx="1524000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</a:t>
            </a:r>
            <a:r>
              <a:rPr lang="en-US" sz="900" b="1" dirty="0" smtClean="0"/>
              <a:t>x GE SFP</a:t>
            </a:r>
            <a:endParaRPr lang="en-US" sz="900" b="1" dirty="0"/>
          </a:p>
        </p:txBody>
      </p:sp>
      <p:sp>
        <p:nvSpPr>
          <p:cNvPr id="137" name="AutoShape 19"/>
          <p:cNvSpPr>
            <a:spLocks noChangeArrowheads="1"/>
          </p:cNvSpPr>
          <p:nvPr/>
        </p:nvSpPr>
        <p:spPr bwMode="auto">
          <a:xfrm>
            <a:off x="7924800" y="2057400"/>
            <a:ext cx="457200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</p:spTree>
    <p:extLst>
      <p:ext uri="{BB962C8B-B14F-4D97-AF65-F5344CB8AC3E}">
        <p14:creationId xmlns:p14="http://schemas.microsoft.com/office/powerpoint/2010/main" val="40045000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FortiGate 900D : Introducing a new architecture</a:t>
            </a:r>
            <a:endParaRPr lang="en-US" dirty="0"/>
          </a:p>
        </p:txBody>
      </p:sp>
      <p:sp>
        <p:nvSpPr>
          <p:cNvPr id="4" name="AutoShape 33"/>
          <p:cNvSpPr>
            <a:spLocks noChangeArrowheads="1"/>
          </p:cNvSpPr>
          <p:nvPr/>
        </p:nvSpPr>
        <p:spPr bwMode="auto">
          <a:xfrm>
            <a:off x="381000" y="1905000"/>
            <a:ext cx="8458200" cy="3200400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rgbClr val="36424A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de-DE" sz="1600" dirty="0">
              <a:latin typeface="Arial" pitchFamily="-84" charset="0"/>
            </a:endParaRPr>
          </a:p>
        </p:txBody>
      </p:sp>
      <p:sp>
        <p:nvSpPr>
          <p:cNvPr id="5" name="Line 57"/>
          <p:cNvSpPr>
            <a:spLocks noChangeShapeType="1"/>
          </p:cNvSpPr>
          <p:nvPr/>
        </p:nvSpPr>
        <p:spPr bwMode="auto">
          <a:xfrm flipV="1">
            <a:off x="1600200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Line 26"/>
          <p:cNvSpPr>
            <a:spLocks noChangeShapeType="1"/>
          </p:cNvSpPr>
          <p:nvPr/>
        </p:nvSpPr>
        <p:spPr bwMode="auto">
          <a:xfrm flipV="1">
            <a:off x="1071803" y="3726539"/>
            <a:ext cx="1981200" cy="7261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ine 53"/>
          <p:cNvSpPr>
            <a:spLocks noChangeShapeType="1"/>
          </p:cNvSpPr>
          <p:nvPr/>
        </p:nvSpPr>
        <p:spPr bwMode="auto">
          <a:xfrm flipV="1">
            <a:off x="3124200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Line 57"/>
          <p:cNvSpPr>
            <a:spLocks noChangeShapeType="1"/>
          </p:cNvSpPr>
          <p:nvPr/>
        </p:nvSpPr>
        <p:spPr bwMode="auto">
          <a:xfrm flipV="1">
            <a:off x="2514600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Line 55"/>
          <p:cNvSpPr>
            <a:spLocks noChangeShapeType="1"/>
          </p:cNvSpPr>
          <p:nvPr/>
        </p:nvSpPr>
        <p:spPr bwMode="auto">
          <a:xfrm flipV="1">
            <a:off x="3352800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9"/>
          <p:cNvSpPr>
            <a:spLocks noChangeArrowheads="1"/>
          </p:cNvSpPr>
          <p:nvPr/>
        </p:nvSpPr>
        <p:spPr bwMode="auto">
          <a:xfrm>
            <a:off x="609600" y="2819400"/>
            <a:ext cx="685800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 smtClean="0">
                <a:solidFill>
                  <a:schemeClr val="bg1"/>
                </a:solidFill>
                <a:ea typeface="Arial" charset="0"/>
                <a:cs typeface="Arial" charset="0"/>
              </a:rPr>
              <a:t>RAM</a:t>
            </a:r>
          </a:p>
          <a:p>
            <a:pPr algn="ctr" eaLnBrk="0" hangingPunct="0"/>
            <a:r>
              <a:rPr lang="en-US" sz="800" b="1" dirty="0" smtClean="0">
                <a:solidFill>
                  <a:schemeClr val="bg1"/>
                </a:solidFill>
                <a:ea typeface="Arial" charset="0"/>
                <a:cs typeface="Arial" charset="0"/>
              </a:rPr>
              <a:t>16G</a:t>
            </a:r>
          </a:p>
        </p:txBody>
      </p:sp>
      <p:sp>
        <p:nvSpPr>
          <p:cNvPr id="11" name="Line 27"/>
          <p:cNvSpPr>
            <a:spLocks noChangeShapeType="1"/>
          </p:cNvSpPr>
          <p:nvPr/>
        </p:nvSpPr>
        <p:spPr bwMode="auto">
          <a:xfrm flipV="1">
            <a:off x="1219200" y="2514600"/>
            <a:ext cx="609600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Line 29"/>
          <p:cNvSpPr>
            <a:spLocks noChangeShapeType="1"/>
          </p:cNvSpPr>
          <p:nvPr/>
        </p:nvSpPr>
        <p:spPr bwMode="auto">
          <a:xfrm>
            <a:off x="1295400" y="3048000"/>
            <a:ext cx="228600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7924800" y="1828800"/>
            <a:ext cx="457200" cy="1524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8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5" name="Line 245"/>
          <p:cNvSpPr>
            <a:spLocks noChangeShapeType="1"/>
          </p:cNvSpPr>
          <p:nvPr/>
        </p:nvSpPr>
        <p:spPr bwMode="auto">
          <a:xfrm flipV="1">
            <a:off x="8153400" y="19812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AutoShape 79"/>
          <p:cNvSpPr>
            <a:spLocks noChangeArrowheads="1"/>
          </p:cNvSpPr>
          <p:nvPr/>
        </p:nvSpPr>
        <p:spPr bwMode="auto">
          <a:xfrm rot="5400000">
            <a:off x="7962900" y="1562100"/>
            <a:ext cx="381000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de-DE" sz="2000">
              <a:latin typeface="Arial" charset="0"/>
            </a:endParaRPr>
          </a:p>
        </p:txBody>
      </p:sp>
      <p:sp>
        <p:nvSpPr>
          <p:cNvPr id="17" name="AutoShape 19"/>
          <p:cNvSpPr>
            <a:spLocks noChangeArrowheads="1"/>
          </p:cNvSpPr>
          <p:nvPr/>
        </p:nvSpPr>
        <p:spPr bwMode="auto">
          <a:xfrm>
            <a:off x="7391400" y="2057400"/>
            <a:ext cx="457200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18" name="AutoShape 3"/>
          <p:cNvSpPr>
            <a:spLocks noChangeArrowheads="1"/>
          </p:cNvSpPr>
          <p:nvPr/>
        </p:nvSpPr>
        <p:spPr bwMode="auto">
          <a:xfrm>
            <a:off x="7391400" y="1828800"/>
            <a:ext cx="457200" cy="1524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endParaRPr lang="en-US" sz="800" b="1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9" name="Line 249"/>
          <p:cNvSpPr>
            <a:spLocks noChangeShapeType="1"/>
          </p:cNvSpPr>
          <p:nvPr/>
        </p:nvSpPr>
        <p:spPr bwMode="auto">
          <a:xfrm flipV="1">
            <a:off x="7620000" y="1981200"/>
            <a:ext cx="0" cy="76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AutoShape 79"/>
          <p:cNvSpPr>
            <a:spLocks noChangeArrowheads="1"/>
          </p:cNvSpPr>
          <p:nvPr/>
        </p:nvSpPr>
        <p:spPr bwMode="auto">
          <a:xfrm rot="5400000">
            <a:off x="7429500" y="1562100"/>
            <a:ext cx="381000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de-DE" sz="2000">
              <a:latin typeface="Arial" charset="0"/>
            </a:endParaRPr>
          </a:p>
        </p:txBody>
      </p:sp>
      <p:sp>
        <p:nvSpPr>
          <p:cNvPr id="21" name="Rectangle 67"/>
          <p:cNvSpPr>
            <a:spLocks noChangeArrowheads="1"/>
          </p:cNvSpPr>
          <p:nvPr/>
        </p:nvSpPr>
        <p:spPr bwMode="auto">
          <a:xfrm>
            <a:off x="7162800" y="1219200"/>
            <a:ext cx="1524000" cy="228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 smtClean="0"/>
              <a:t>AC </a:t>
            </a:r>
            <a:r>
              <a:rPr lang="en-US" sz="900" b="1" dirty="0"/>
              <a:t>Supply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123558" y="4157246"/>
            <a:ext cx="8760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accent3"/>
                </a:solidFill>
              </a:rPr>
              <a:t>Intel Core i7</a:t>
            </a:r>
            <a:endParaRPr lang="en-US" sz="1000" dirty="0">
              <a:solidFill>
                <a:schemeClr val="accent3"/>
              </a:solidFill>
            </a:endParaRPr>
          </a:p>
        </p:txBody>
      </p:sp>
      <p:sp>
        <p:nvSpPr>
          <p:cNvPr id="23" name="AutoShape 3"/>
          <p:cNvSpPr>
            <a:spLocks noChangeArrowheads="1"/>
          </p:cNvSpPr>
          <p:nvPr/>
        </p:nvSpPr>
        <p:spPr bwMode="auto">
          <a:xfrm rot="16200000">
            <a:off x="2895600" y="4953000"/>
            <a:ext cx="457200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24" name="AutoShape 3"/>
          <p:cNvSpPr>
            <a:spLocks noChangeArrowheads="1"/>
          </p:cNvSpPr>
          <p:nvPr/>
        </p:nvSpPr>
        <p:spPr bwMode="auto">
          <a:xfrm rot="16200000">
            <a:off x="3124200" y="4953000"/>
            <a:ext cx="457200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1G</a:t>
            </a:r>
          </a:p>
        </p:txBody>
      </p:sp>
      <p:sp>
        <p:nvSpPr>
          <p:cNvPr id="25" name="AutoShape 3"/>
          <p:cNvSpPr>
            <a:spLocks noChangeArrowheads="1"/>
          </p:cNvSpPr>
          <p:nvPr/>
        </p:nvSpPr>
        <p:spPr bwMode="auto">
          <a:xfrm rot="16200000">
            <a:off x="2286000" y="4953000"/>
            <a:ext cx="457200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Ser</a:t>
            </a:r>
          </a:p>
        </p:txBody>
      </p:sp>
      <p:sp>
        <p:nvSpPr>
          <p:cNvPr id="26" name="AutoShape 79"/>
          <p:cNvSpPr>
            <a:spLocks noChangeArrowheads="1"/>
          </p:cNvSpPr>
          <p:nvPr/>
        </p:nvSpPr>
        <p:spPr bwMode="auto">
          <a:xfrm rot="5400000">
            <a:off x="2324100" y="5372100"/>
            <a:ext cx="381000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de-DE" sz="2000">
              <a:latin typeface="Arial" charset="0"/>
            </a:endParaRPr>
          </a:p>
        </p:txBody>
      </p:sp>
      <p:sp>
        <p:nvSpPr>
          <p:cNvPr id="27" name="AutoShape 79"/>
          <p:cNvSpPr>
            <a:spLocks noChangeArrowheads="1"/>
          </p:cNvSpPr>
          <p:nvPr/>
        </p:nvSpPr>
        <p:spPr bwMode="auto">
          <a:xfrm rot="5400000">
            <a:off x="2933700" y="5372100"/>
            <a:ext cx="381000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de-DE" sz="2000">
              <a:latin typeface="Arial" charset="0"/>
            </a:endParaRPr>
          </a:p>
        </p:txBody>
      </p:sp>
      <p:sp>
        <p:nvSpPr>
          <p:cNvPr id="28" name="AutoShape 79"/>
          <p:cNvSpPr>
            <a:spLocks noChangeArrowheads="1"/>
          </p:cNvSpPr>
          <p:nvPr/>
        </p:nvSpPr>
        <p:spPr bwMode="auto">
          <a:xfrm rot="5400000">
            <a:off x="3162300" y="5372100"/>
            <a:ext cx="381000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de-DE" sz="2000">
              <a:latin typeface="Arial" charset="0"/>
            </a:endParaRPr>
          </a:p>
        </p:txBody>
      </p:sp>
      <p:sp>
        <p:nvSpPr>
          <p:cNvPr id="29" name="Rectangle 67"/>
          <p:cNvSpPr>
            <a:spLocks noChangeArrowheads="1"/>
          </p:cNvSpPr>
          <p:nvPr/>
        </p:nvSpPr>
        <p:spPr bwMode="auto">
          <a:xfrm>
            <a:off x="2158997" y="5660572"/>
            <a:ext cx="709386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 smtClean="0"/>
              <a:t>Console</a:t>
            </a:r>
            <a:endParaRPr lang="en-US" sz="900" b="1" dirty="0"/>
          </a:p>
        </p:txBody>
      </p:sp>
      <p:sp>
        <p:nvSpPr>
          <p:cNvPr id="30" name="Rectangle 67"/>
          <p:cNvSpPr>
            <a:spLocks noChangeArrowheads="1"/>
          </p:cNvSpPr>
          <p:nvPr/>
        </p:nvSpPr>
        <p:spPr bwMode="auto">
          <a:xfrm>
            <a:off x="2667000" y="5638800"/>
            <a:ext cx="1066800" cy="365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 x 1G Management</a:t>
            </a:r>
          </a:p>
        </p:txBody>
      </p:sp>
      <p:sp>
        <p:nvSpPr>
          <p:cNvPr id="31" name="AutoShape 19"/>
          <p:cNvSpPr>
            <a:spLocks noChangeArrowheads="1"/>
          </p:cNvSpPr>
          <p:nvPr/>
        </p:nvSpPr>
        <p:spPr bwMode="auto">
          <a:xfrm>
            <a:off x="533400" y="2362200"/>
            <a:ext cx="778328" cy="3810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STORAGE</a:t>
            </a:r>
          </a:p>
          <a:p>
            <a:pPr algn="ctr" eaLnBrk="0" hangingPunct="0"/>
            <a:r>
              <a:rPr lang="en-US" sz="800" b="1" dirty="0" smtClean="0">
                <a:solidFill>
                  <a:schemeClr val="bg1"/>
                </a:solidFill>
                <a:ea typeface="Arial" charset="0"/>
                <a:cs typeface="Arial" charset="0"/>
              </a:rPr>
              <a:t>256 GB</a:t>
            </a:r>
            <a:endParaRPr lang="en-US" sz="8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32" name="AutoShape 3"/>
          <p:cNvSpPr>
            <a:spLocks noChangeArrowheads="1"/>
          </p:cNvSpPr>
          <p:nvPr/>
        </p:nvSpPr>
        <p:spPr bwMode="auto">
          <a:xfrm rot="16200000">
            <a:off x="1371600" y="4928996"/>
            <a:ext cx="457200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 smtClean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  <a:endParaRPr lang="en-US" sz="8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33" name="AutoShape 79"/>
          <p:cNvSpPr>
            <a:spLocks noChangeArrowheads="1"/>
          </p:cNvSpPr>
          <p:nvPr/>
        </p:nvSpPr>
        <p:spPr bwMode="auto">
          <a:xfrm rot="5400000">
            <a:off x="1409700" y="5348096"/>
            <a:ext cx="381000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de-DE" sz="2000">
              <a:latin typeface="Arial" charset="0"/>
            </a:endParaRPr>
          </a:p>
        </p:txBody>
      </p:sp>
      <p:sp>
        <p:nvSpPr>
          <p:cNvPr id="34" name="Rectangle 67"/>
          <p:cNvSpPr>
            <a:spLocks noChangeArrowheads="1"/>
          </p:cNvSpPr>
          <p:nvPr/>
        </p:nvSpPr>
        <p:spPr bwMode="auto">
          <a:xfrm>
            <a:off x="1295400" y="5712768"/>
            <a:ext cx="709386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 smtClean="0"/>
              <a:t>USB</a:t>
            </a:r>
            <a:endParaRPr lang="en-US" sz="900" b="1" dirty="0"/>
          </a:p>
        </p:txBody>
      </p:sp>
      <p:sp>
        <p:nvSpPr>
          <p:cNvPr id="35" name="AutoShape 3"/>
          <p:cNvSpPr>
            <a:spLocks noChangeArrowheads="1"/>
          </p:cNvSpPr>
          <p:nvPr/>
        </p:nvSpPr>
        <p:spPr bwMode="auto">
          <a:xfrm>
            <a:off x="685800" y="3505200"/>
            <a:ext cx="457200" cy="4572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 smtClean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  <a:endParaRPr lang="en-US" sz="8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36" name="AutoShape 3"/>
          <p:cNvSpPr>
            <a:spLocks noChangeArrowheads="1"/>
          </p:cNvSpPr>
          <p:nvPr/>
        </p:nvSpPr>
        <p:spPr bwMode="auto">
          <a:xfrm>
            <a:off x="609600" y="3429000"/>
            <a:ext cx="457200" cy="4572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 smtClean="0">
                <a:solidFill>
                  <a:schemeClr val="bg1"/>
                </a:solidFill>
                <a:ea typeface="Arial" charset="0"/>
                <a:cs typeface="Arial" charset="0"/>
              </a:rPr>
              <a:t>CP8</a:t>
            </a:r>
            <a:endParaRPr lang="en-US" sz="8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37" name="Line 30"/>
          <p:cNvSpPr>
            <a:spLocks noChangeShapeType="1"/>
          </p:cNvSpPr>
          <p:nvPr/>
        </p:nvSpPr>
        <p:spPr bwMode="auto">
          <a:xfrm>
            <a:off x="1219200" y="4343400"/>
            <a:ext cx="228600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8" name="AutoShape 19"/>
          <p:cNvSpPr>
            <a:spLocks noChangeArrowheads="1"/>
          </p:cNvSpPr>
          <p:nvPr/>
        </p:nvSpPr>
        <p:spPr bwMode="auto">
          <a:xfrm>
            <a:off x="533400" y="4114800"/>
            <a:ext cx="685800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 smtClean="0">
                <a:solidFill>
                  <a:schemeClr val="bg1"/>
                </a:solidFill>
                <a:ea typeface="Arial" charset="0"/>
                <a:cs typeface="Arial" charset="0"/>
              </a:rPr>
              <a:t>Flash</a:t>
            </a:r>
          </a:p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16GB</a:t>
            </a:r>
          </a:p>
        </p:txBody>
      </p:sp>
      <p:sp>
        <p:nvSpPr>
          <p:cNvPr id="39" name="Line 26"/>
          <p:cNvSpPr>
            <a:spLocks noChangeShapeType="1"/>
          </p:cNvSpPr>
          <p:nvPr/>
        </p:nvSpPr>
        <p:spPr bwMode="auto">
          <a:xfrm flipV="1">
            <a:off x="5105400" y="2895600"/>
            <a:ext cx="0" cy="1143000"/>
          </a:xfrm>
          <a:prstGeom prst="line">
            <a:avLst/>
          </a:prstGeom>
          <a:solidFill>
            <a:schemeClr val="accent4">
              <a:lumMod val="75000"/>
            </a:schemeClr>
          </a:solidFill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Line 23"/>
          <p:cNvSpPr>
            <a:spLocks noChangeShapeType="1"/>
          </p:cNvSpPr>
          <p:nvPr/>
        </p:nvSpPr>
        <p:spPr bwMode="auto">
          <a:xfrm>
            <a:off x="3733800" y="2895600"/>
            <a:ext cx="1371600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1" name="Line 26"/>
          <p:cNvSpPr>
            <a:spLocks noChangeShapeType="1"/>
          </p:cNvSpPr>
          <p:nvPr/>
        </p:nvSpPr>
        <p:spPr bwMode="auto">
          <a:xfrm flipV="1">
            <a:off x="7391400" y="2667000"/>
            <a:ext cx="0" cy="1371600"/>
          </a:xfrm>
          <a:prstGeom prst="line">
            <a:avLst/>
          </a:prstGeom>
          <a:solidFill>
            <a:schemeClr val="accent4">
              <a:lumMod val="75000"/>
            </a:schemeClr>
          </a:solidFill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Line 23"/>
          <p:cNvSpPr>
            <a:spLocks noChangeShapeType="1"/>
          </p:cNvSpPr>
          <p:nvPr/>
        </p:nvSpPr>
        <p:spPr bwMode="auto">
          <a:xfrm>
            <a:off x="3733800" y="2667000"/>
            <a:ext cx="3657600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" name="Line 57"/>
          <p:cNvSpPr>
            <a:spLocks noChangeShapeType="1"/>
          </p:cNvSpPr>
          <p:nvPr/>
        </p:nvSpPr>
        <p:spPr bwMode="auto">
          <a:xfrm flipV="1">
            <a:off x="1803403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AutoShape 3"/>
          <p:cNvSpPr>
            <a:spLocks noChangeArrowheads="1"/>
          </p:cNvSpPr>
          <p:nvPr/>
        </p:nvSpPr>
        <p:spPr bwMode="auto">
          <a:xfrm rot="16200000">
            <a:off x="1574803" y="4928996"/>
            <a:ext cx="457200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 smtClean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  <a:endParaRPr lang="en-US" sz="8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5" name="AutoShape 79"/>
          <p:cNvSpPr>
            <a:spLocks noChangeArrowheads="1"/>
          </p:cNvSpPr>
          <p:nvPr/>
        </p:nvSpPr>
        <p:spPr bwMode="auto">
          <a:xfrm rot="5400000">
            <a:off x="1612903" y="5348096"/>
            <a:ext cx="381000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de-DE" sz="2000">
              <a:latin typeface="Arial" charset="0"/>
            </a:endParaRPr>
          </a:p>
        </p:txBody>
      </p:sp>
      <p:sp>
        <p:nvSpPr>
          <p:cNvPr id="46" name="Rectangle 67"/>
          <p:cNvSpPr>
            <a:spLocks noChangeArrowheads="1"/>
          </p:cNvSpPr>
          <p:nvPr/>
        </p:nvSpPr>
        <p:spPr bwMode="auto">
          <a:xfrm>
            <a:off x="1729014" y="5638800"/>
            <a:ext cx="709386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 smtClean="0"/>
              <a:t>USB MGMT</a:t>
            </a:r>
            <a:endParaRPr lang="en-US" sz="900" b="1" dirty="0"/>
          </a:p>
        </p:txBody>
      </p:sp>
      <p:sp>
        <p:nvSpPr>
          <p:cNvPr id="47" name="Line 57"/>
          <p:cNvSpPr>
            <a:spLocks noChangeShapeType="1"/>
          </p:cNvSpPr>
          <p:nvPr/>
        </p:nvSpPr>
        <p:spPr bwMode="auto">
          <a:xfrm flipV="1">
            <a:off x="2084617" y="4319396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AutoShape 3"/>
          <p:cNvSpPr>
            <a:spLocks noChangeArrowheads="1"/>
          </p:cNvSpPr>
          <p:nvPr/>
        </p:nvSpPr>
        <p:spPr bwMode="auto">
          <a:xfrm rot="16200000">
            <a:off x="1856017" y="4928996"/>
            <a:ext cx="457200" cy="152400"/>
          </a:xfrm>
          <a:prstGeom prst="flowChartAlternateProcess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 smtClean="0">
                <a:solidFill>
                  <a:schemeClr val="bg1"/>
                </a:solidFill>
                <a:ea typeface="Arial" charset="0"/>
                <a:cs typeface="Arial" charset="0"/>
              </a:rPr>
              <a:t>USB</a:t>
            </a:r>
            <a:endParaRPr lang="en-US" sz="8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49" name="AutoShape 79"/>
          <p:cNvSpPr>
            <a:spLocks noChangeArrowheads="1"/>
          </p:cNvSpPr>
          <p:nvPr/>
        </p:nvSpPr>
        <p:spPr bwMode="auto">
          <a:xfrm rot="5400000">
            <a:off x="1894117" y="5348096"/>
            <a:ext cx="381000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de-DE" sz="2000">
              <a:latin typeface="Arial" charset="0"/>
            </a:endParaRPr>
          </a:p>
        </p:txBody>
      </p:sp>
      <p:grpSp>
        <p:nvGrpSpPr>
          <p:cNvPr id="50" name="Group 168"/>
          <p:cNvGrpSpPr/>
          <p:nvPr/>
        </p:nvGrpSpPr>
        <p:grpSpPr>
          <a:xfrm>
            <a:off x="1447800" y="2362200"/>
            <a:ext cx="2286000" cy="2209800"/>
            <a:chOff x="1447800" y="2514600"/>
            <a:chExt cx="2286000" cy="2209800"/>
          </a:xfrm>
          <a:solidFill>
            <a:schemeClr val="bg2">
              <a:lumMod val="25000"/>
            </a:schemeClr>
          </a:solidFill>
        </p:grpSpPr>
        <p:sp>
          <p:nvSpPr>
            <p:cNvPr id="51" name="Rounded Rectangle 50"/>
            <p:cNvSpPr/>
            <p:nvPr/>
          </p:nvSpPr>
          <p:spPr bwMode="auto">
            <a:xfrm>
              <a:off x="1447800" y="2514600"/>
              <a:ext cx="2286000" cy="2209800"/>
            </a:xfrm>
            <a:prstGeom prst="roundRect">
              <a:avLst>
                <a:gd name="adj" fmla="val 8164"/>
              </a:avLst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52" name="Rounded Rectangle 51"/>
            <p:cNvSpPr/>
            <p:nvPr/>
          </p:nvSpPr>
          <p:spPr bwMode="auto">
            <a:xfrm>
              <a:off x="1981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53" name="Rounded Rectangle 52"/>
            <p:cNvSpPr/>
            <p:nvPr/>
          </p:nvSpPr>
          <p:spPr bwMode="auto">
            <a:xfrm>
              <a:off x="2284200" y="2743200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54" name="Rounded Rectangle 53"/>
            <p:cNvSpPr/>
            <p:nvPr/>
          </p:nvSpPr>
          <p:spPr bwMode="auto">
            <a:xfrm>
              <a:off x="1981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55" name="Rounded Rectangle 54"/>
            <p:cNvSpPr/>
            <p:nvPr/>
          </p:nvSpPr>
          <p:spPr bwMode="auto">
            <a:xfrm>
              <a:off x="2284200" y="3060703"/>
              <a:ext cx="230400" cy="228600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56" name="AutoShape 261"/>
          <p:cNvSpPr>
            <a:spLocks/>
          </p:cNvSpPr>
          <p:nvPr/>
        </p:nvSpPr>
        <p:spPr bwMode="auto">
          <a:xfrm rot="5400000">
            <a:off x="1638300" y="5448300"/>
            <a:ext cx="76200" cy="45720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2226636" y="3276600"/>
            <a:ext cx="774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900" b="1" dirty="0" smtClean="0">
                <a:solidFill>
                  <a:schemeClr val="bg1"/>
                </a:solidFill>
                <a:ea typeface="Arial" charset="0"/>
                <a:cs typeface="Arial" charset="0"/>
              </a:rPr>
              <a:t>Quad Core</a:t>
            </a:r>
          </a:p>
          <a:p>
            <a:pPr algn="ctr" eaLnBrk="0" hangingPunct="0"/>
            <a:r>
              <a:rPr lang="en-US" sz="900" b="1" dirty="0" smtClean="0">
                <a:solidFill>
                  <a:schemeClr val="bg1"/>
                </a:solidFill>
                <a:ea typeface="Arial" charset="0"/>
                <a:cs typeface="Arial" charset="0"/>
              </a:rPr>
              <a:t>CPU</a:t>
            </a:r>
            <a:endParaRPr lang="en-US" sz="900" b="1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58" name="Rectangle 67"/>
          <p:cNvSpPr>
            <a:spLocks noChangeArrowheads="1"/>
          </p:cNvSpPr>
          <p:nvPr/>
        </p:nvSpPr>
        <p:spPr bwMode="auto">
          <a:xfrm>
            <a:off x="5562600" y="5715000"/>
            <a:ext cx="1524000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2</a:t>
            </a:r>
            <a:r>
              <a:rPr lang="en-US" sz="900" b="1" dirty="0" smtClean="0"/>
              <a:t>x 10G SFP/SFP+</a:t>
            </a:r>
            <a:endParaRPr lang="en-US" sz="900" b="1" dirty="0"/>
          </a:p>
        </p:txBody>
      </p:sp>
      <p:sp>
        <p:nvSpPr>
          <p:cNvPr id="59" name="Line 133"/>
          <p:cNvSpPr>
            <a:spLocks noChangeShapeType="1"/>
          </p:cNvSpPr>
          <p:nvPr/>
        </p:nvSpPr>
        <p:spPr bwMode="auto">
          <a:xfrm flipV="1">
            <a:off x="6019800" y="3962400"/>
            <a:ext cx="685800" cy="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AutoShape 3"/>
          <p:cNvSpPr>
            <a:spLocks noChangeArrowheads="1"/>
          </p:cNvSpPr>
          <p:nvPr/>
        </p:nvSpPr>
        <p:spPr bwMode="auto">
          <a:xfrm rot="16200000">
            <a:off x="5867400" y="4953000"/>
            <a:ext cx="457200" cy="1524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 dirty="0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61" name="AutoShape 79"/>
          <p:cNvSpPr>
            <a:spLocks noChangeArrowheads="1"/>
          </p:cNvSpPr>
          <p:nvPr/>
        </p:nvSpPr>
        <p:spPr bwMode="auto">
          <a:xfrm rot="5400000">
            <a:off x="5905500" y="5372100"/>
            <a:ext cx="381000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de-DE" sz="2000">
              <a:latin typeface="Arial" charset="0"/>
            </a:endParaRPr>
          </a:p>
        </p:txBody>
      </p:sp>
      <p:sp>
        <p:nvSpPr>
          <p:cNvPr id="62" name="Line 156"/>
          <p:cNvSpPr>
            <a:spLocks noChangeShapeType="1"/>
          </p:cNvSpPr>
          <p:nvPr/>
        </p:nvSpPr>
        <p:spPr bwMode="auto">
          <a:xfrm flipV="1">
            <a:off x="6096000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Rectangle 67"/>
          <p:cNvSpPr>
            <a:spLocks noChangeArrowheads="1"/>
          </p:cNvSpPr>
          <p:nvPr/>
        </p:nvSpPr>
        <p:spPr bwMode="auto">
          <a:xfrm rot="16200000">
            <a:off x="5711032" y="4453731"/>
            <a:ext cx="571500" cy="1984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700" b="1" i="1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64" name="AutoShape 3"/>
          <p:cNvSpPr>
            <a:spLocks noChangeArrowheads="1"/>
          </p:cNvSpPr>
          <p:nvPr/>
        </p:nvSpPr>
        <p:spPr bwMode="auto">
          <a:xfrm rot="16200000">
            <a:off x="6294437" y="4953000"/>
            <a:ext cx="457200" cy="152400"/>
          </a:xfrm>
          <a:prstGeom prst="flowChartAlternateProcess">
            <a:avLst/>
          </a:prstGeom>
          <a:solidFill>
            <a:srgbClr val="404040"/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10G</a:t>
            </a:r>
          </a:p>
        </p:txBody>
      </p:sp>
      <p:sp>
        <p:nvSpPr>
          <p:cNvPr id="65" name="AutoShape 79"/>
          <p:cNvSpPr>
            <a:spLocks noChangeArrowheads="1"/>
          </p:cNvSpPr>
          <p:nvPr/>
        </p:nvSpPr>
        <p:spPr bwMode="auto">
          <a:xfrm rot="5400000">
            <a:off x="6332537" y="5372100"/>
            <a:ext cx="381000" cy="152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C6600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de-DE" sz="2000">
              <a:latin typeface="Arial" charset="0"/>
            </a:endParaRPr>
          </a:p>
        </p:txBody>
      </p:sp>
      <p:sp>
        <p:nvSpPr>
          <p:cNvPr id="66" name="Line 156"/>
          <p:cNvSpPr>
            <a:spLocks noChangeShapeType="1"/>
          </p:cNvSpPr>
          <p:nvPr/>
        </p:nvSpPr>
        <p:spPr bwMode="auto">
          <a:xfrm flipV="1">
            <a:off x="6523037" y="4343400"/>
            <a:ext cx="0" cy="457200"/>
          </a:xfrm>
          <a:prstGeom prst="line">
            <a:avLst/>
          </a:prstGeom>
          <a:noFill/>
          <a:ln w="28575">
            <a:solidFill>
              <a:srgbClr val="ADAFAA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" name="Rectangle 67"/>
          <p:cNvSpPr>
            <a:spLocks noChangeArrowheads="1"/>
          </p:cNvSpPr>
          <p:nvPr/>
        </p:nvSpPr>
        <p:spPr bwMode="auto">
          <a:xfrm rot="16200000">
            <a:off x="6138069" y="4453731"/>
            <a:ext cx="571500" cy="1984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7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68" name="AutoShape 261"/>
          <p:cNvSpPr>
            <a:spLocks/>
          </p:cNvSpPr>
          <p:nvPr/>
        </p:nvSpPr>
        <p:spPr bwMode="auto">
          <a:xfrm rot="5400000">
            <a:off x="6248400" y="5257800"/>
            <a:ext cx="76200" cy="83820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Rectangle 67"/>
          <p:cNvSpPr>
            <a:spLocks noChangeArrowheads="1"/>
          </p:cNvSpPr>
          <p:nvPr/>
        </p:nvSpPr>
        <p:spPr bwMode="auto">
          <a:xfrm>
            <a:off x="3657600" y="5715000"/>
            <a:ext cx="1524000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</a:t>
            </a:r>
            <a:r>
              <a:rPr lang="en-US" sz="900" b="1" dirty="0" smtClean="0"/>
              <a:t>x GE SFP</a:t>
            </a:r>
            <a:endParaRPr lang="en-US" sz="900" b="1" dirty="0"/>
          </a:p>
        </p:txBody>
      </p:sp>
      <p:sp>
        <p:nvSpPr>
          <p:cNvPr id="70" name="AutoShape 261"/>
          <p:cNvSpPr>
            <a:spLocks/>
          </p:cNvSpPr>
          <p:nvPr/>
        </p:nvSpPr>
        <p:spPr bwMode="auto">
          <a:xfrm rot="5400000">
            <a:off x="4419600" y="5257800"/>
            <a:ext cx="76200" cy="83820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4038600" y="4267201"/>
            <a:ext cx="777192" cy="1371600"/>
            <a:chOff x="3886200" y="4267201"/>
            <a:chExt cx="777192" cy="1371600"/>
          </a:xfrm>
        </p:grpSpPr>
        <p:sp>
          <p:nvSpPr>
            <p:cNvPr id="72" name="AutoShape 3"/>
            <p:cNvSpPr>
              <a:spLocks noChangeArrowheads="1"/>
            </p:cNvSpPr>
            <p:nvPr/>
          </p:nvSpPr>
          <p:spPr bwMode="auto">
            <a:xfrm rot="16200000">
              <a:off x="3810000" y="4953001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 smtClean="0">
                  <a:solidFill>
                    <a:schemeClr val="bg1"/>
                  </a:solidFill>
                  <a:ea typeface="Arial" charset="0"/>
                  <a:cs typeface="Arial" charset="0"/>
                </a:rPr>
                <a:t>SFP</a:t>
              </a:r>
              <a:endParaRPr lang="en-US" sz="800" b="1" dirty="0">
                <a:solidFill>
                  <a:schemeClr val="bg1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73" name="AutoShape 3"/>
            <p:cNvSpPr>
              <a:spLocks noChangeArrowheads="1"/>
            </p:cNvSpPr>
            <p:nvPr/>
          </p:nvSpPr>
          <p:spPr bwMode="auto">
            <a:xfrm rot="16200000">
              <a:off x="3990295" y="4953001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 smtClean="0">
                  <a:solidFill>
                    <a:schemeClr val="bg1"/>
                  </a:solidFill>
                  <a:ea typeface="Arial" charset="0"/>
                  <a:cs typeface="Arial" charset="0"/>
                </a:rPr>
                <a:t>SFP</a:t>
              </a:r>
              <a:endParaRPr lang="en-US" sz="800" b="1" dirty="0">
                <a:solidFill>
                  <a:schemeClr val="bg1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74" name="AutoShape 79"/>
            <p:cNvSpPr>
              <a:spLocks noChangeArrowheads="1"/>
            </p:cNvSpPr>
            <p:nvPr/>
          </p:nvSpPr>
          <p:spPr bwMode="auto">
            <a:xfrm rot="5400000">
              <a:off x="3848100" y="5372101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000">
                <a:latin typeface="Arial" charset="0"/>
              </a:endParaRPr>
            </a:p>
          </p:txBody>
        </p:sp>
        <p:sp>
          <p:nvSpPr>
            <p:cNvPr id="75" name="AutoShape 79"/>
            <p:cNvSpPr>
              <a:spLocks noChangeArrowheads="1"/>
            </p:cNvSpPr>
            <p:nvPr/>
          </p:nvSpPr>
          <p:spPr bwMode="auto">
            <a:xfrm rot="5400000">
              <a:off x="4028395" y="5372101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000">
                <a:latin typeface="Arial" charset="0"/>
              </a:endParaRPr>
            </a:p>
          </p:txBody>
        </p:sp>
        <p:sp>
          <p:nvSpPr>
            <p:cNvPr id="76" name="Line 133"/>
            <p:cNvSpPr>
              <a:spLocks noChangeShapeType="1"/>
            </p:cNvSpPr>
            <p:nvPr/>
          </p:nvSpPr>
          <p:spPr bwMode="auto">
            <a:xfrm flipV="1">
              <a:off x="4038600" y="4343401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Line 135"/>
            <p:cNvSpPr>
              <a:spLocks noChangeShapeType="1"/>
            </p:cNvSpPr>
            <p:nvPr/>
          </p:nvSpPr>
          <p:spPr bwMode="auto">
            <a:xfrm flipV="1">
              <a:off x="4218895" y="4343401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Rectangle 67"/>
            <p:cNvSpPr>
              <a:spLocks noChangeArrowheads="1"/>
            </p:cNvSpPr>
            <p:nvPr/>
          </p:nvSpPr>
          <p:spPr bwMode="auto">
            <a:xfrm rot="16200000">
              <a:off x="3882231" y="4453732"/>
              <a:ext cx="571500" cy="198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700" b="1" i="1" dirty="0" smtClean="0">
                  <a:solidFill>
                    <a:srgbClr val="919693"/>
                  </a:solidFill>
                </a:rPr>
                <a:t>1G</a:t>
              </a:r>
              <a:endParaRPr lang="en-US" sz="700" b="1" i="1" dirty="0">
                <a:solidFill>
                  <a:srgbClr val="919693"/>
                </a:solidFill>
              </a:endParaRPr>
            </a:p>
          </p:txBody>
        </p:sp>
        <p:sp>
          <p:nvSpPr>
            <p:cNvPr id="79" name="AutoShape 3"/>
            <p:cNvSpPr>
              <a:spLocks noChangeArrowheads="1"/>
            </p:cNvSpPr>
            <p:nvPr/>
          </p:nvSpPr>
          <p:spPr bwMode="auto">
            <a:xfrm rot="16200000">
              <a:off x="4358592" y="4953001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 smtClean="0">
                  <a:solidFill>
                    <a:schemeClr val="bg1"/>
                  </a:solidFill>
                  <a:ea typeface="Arial" charset="0"/>
                  <a:cs typeface="Arial" charset="0"/>
                </a:rPr>
                <a:t>SFP</a:t>
              </a:r>
              <a:endParaRPr lang="en-US" sz="800" b="1" dirty="0">
                <a:solidFill>
                  <a:schemeClr val="bg1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80" name="AutoShape 79"/>
            <p:cNvSpPr>
              <a:spLocks noChangeArrowheads="1"/>
            </p:cNvSpPr>
            <p:nvPr/>
          </p:nvSpPr>
          <p:spPr bwMode="auto">
            <a:xfrm rot="5400000">
              <a:off x="4396692" y="5372101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000">
                <a:latin typeface="Arial" charset="0"/>
              </a:endParaRPr>
            </a:p>
          </p:txBody>
        </p:sp>
        <p:sp>
          <p:nvSpPr>
            <p:cNvPr id="81" name="Rectangle 67"/>
            <p:cNvSpPr>
              <a:spLocks noChangeArrowheads="1"/>
            </p:cNvSpPr>
            <p:nvPr/>
          </p:nvSpPr>
          <p:spPr bwMode="auto">
            <a:xfrm rot="16200000">
              <a:off x="4247579" y="4453732"/>
              <a:ext cx="571500" cy="198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700" b="1" i="1" dirty="0" smtClean="0">
                  <a:solidFill>
                    <a:srgbClr val="919693"/>
                  </a:solidFill>
                </a:rPr>
                <a:t>1G</a:t>
              </a:r>
              <a:endParaRPr lang="en-US" sz="700" b="1" i="1" dirty="0">
                <a:solidFill>
                  <a:srgbClr val="919693"/>
                </a:solidFill>
              </a:endParaRPr>
            </a:p>
          </p:txBody>
        </p:sp>
        <p:sp>
          <p:nvSpPr>
            <p:cNvPr id="82" name="Rectangle 67"/>
            <p:cNvSpPr>
              <a:spLocks noChangeArrowheads="1"/>
            </p:cNvSpPr>
            <p:nvPr/>
          </p:nvSpPr>
          <p:spPr bwMode="auto">
            <a:xfrm rot="16200000">
              <a:off x="3699669" y="4453732"/>
              <a:ext cx="571500" cy="198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700" b="1" i="1" dirty="0" smtClean="0">
                  <a:solidFill>
                    <a:srgbClr val="919693"/>
                  </a:solidFill>
                </a:rPr>
                <a:t>1G</a:t>
              </a:r>
              <a:endParaRPr lang="en-US" sz="700" b="1" i="1" dirty="0">
                <a:solidFill>
                  <a:srgbClr val="919693"/>
                </a:solidFill>
              </a:endParaRPr>
            </a:p>
          </p:txBody>
        </p:sp>
        <p:sp>
          <p:nvSpPr>
            <p:cNvPr id="83" name="Line 156"/>
            <p:cNvSpPr>
              <a:spLocks noChangeShapeType="1"/>
            </p:cNvSpPr>
            <p:nvPr/>
          </p:nvSpPr>
          <p:spPr bwMode="auto">
            <a:xfrm flipV="1">
              <a:off x="4587191" y="4343401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4927225" y="4267200"/>
            <a:ext cx="777192" cy="1371600"/>
            <a:chOff x="3886200" y="4267201"/>
            <a:chExt cx="777192" cy="1371600"/>
          </a:xfrm>
        </p:grpSpPr>
        <p:sp>
          <p:nvSpPr>
            <p:cNvPr id="85" name="AutoShape 3"/>
            <p:cNvSpPr>
              <a:spLocks noChangeArrowheads="1"/>
            </p:cNvSpPr>
            <p:nvPr/>
          </p:nvSpPr>
          <p:spPr bwMode="auto">
            <a:xfrm rot="16200000">
              <a:off x="3810000" y="4953001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 smtClean="0">
                  <a:solidFill>
                    <a:schemeClr val="bg1"/>
                  </a:solidFill>
                  <a:ea typeface="Arial" charset="0"/>
                  <a:cs typeface="Arial" charset="0"/>
                </a:rPr>
                <a:t>RJ45</a:t>
              </a:r>
              <a:endParaRPr lang="en-US" sz="800" b="1" dirty="0">
                <a:solidFill>
                  <a:schemeClr val="bg1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86" name="AutoShape 3"/>
            <p:cNvSpPr>
              <a:spLocks noChangeArrowheads="1"/>
            </p:cNvSpPr>
            <p:nvPr/>
          </p:nvSpPr>
          <p:spPr bwMode="auto">
            <a:xfrm rot="16200000">
              <a:off x="3990295" y="4953001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 smtClean="0">
                  <a:solidFill>
                    <a:schemeClr val="bg1"/>
                  </a:solidFill>
                  <a:ea typeface="Arial" charset="0"/>
                  <a:cs typeface="Arial" charset="0"/>
                </a:rPr>
                <a:t>RJ45</a:t>
              </a:r>
              <a:endParaRPr lang="en-US" sz="800" b="1" dirty="0">
                <a:solidFill>
                  <a:schemeClr val="bg1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87" name="AutoShape 79"/>
            <p:cNvSpPr>
              <a:spLocks noChangeArrowheads="1"/>
            </p:cNvSpPr>
            <p:nvPr/>
          </p:nvSpPr>
          <p:spPr bwMode="auto">
            <a:xfrm rot="5400000">
              <a:off x="3848100" y="5372101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000">
                <a:latin typeface="Arial" charset="0"/>
              </a:endParaRPr>
            </a:p>
          </p:txBody>
        </p:sp>
        <p:sp>
          <p:nvSpPr>
            <p:cNvPr id="88" name="AutoShape 79"/>
            <p:cNvSpPr>
              <a:spLocks noChangeArrowheads="1"/>
            </p:cNvSpPr>
            <p:nvPr/>
          </p:nvSpPr>
          <p:spPr bwMode="auto">
            <a:xfrm rot="5400000">
              <a:off x="4028395" y="5372101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000">
                <a:latin typeface="Arial" charset="0"/>
              </a:endParaRPr>
            </a:p>
          </p:txBody>
        </p:sp>
        <p:sp>
          <p:nvSpPr>
            <p:cNvPr id="89" name="Line 133"/>
            <p:cNvSpPr>
              <a:spLocks noChangeShapeType="1"/>
            </p:cNvSpPr>
            <p:nvPr/>
          </p:nvSpPr>
          <p:spPr bwMode="auto">
            <a:xfrm flipV="1">
              <a:off x="4038600" y="4343401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Line 135"/>
            <p:cNvSpPr>
              <a:spLocks noChangeShapeType="1"/>
            </p:cNvSpPr>
            <p:nvPr/>
          </p:nvSpPr>
          <p:spPr bwMode="auto">
            <a:xfrm flipV="1">
              <a:off x="4218895" y="4343401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Rectangle 67"/>
            <p:cNvSpPr>
              <a:spLocks noChangeArrowheads="1"/>
            </p:cNvSpPr>
            <p:nvPr/>
          </p:nvSpPr>
          <p:spPr bwMode="auto">
            <a:xfrm rot="16200000">
              <a:off x="3882231" y="4453732"/>
              <a:ext cx="571500" cy="198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700" b="1" i="1" dirty="0" smtClean="0">
                  <a:solidFill>
                    <a:srgbClr val="919693"/>
                  </a:solidFill>
                </a:rPr>
                <a:t>1G</a:t>
              </a:r>
              <a:endParaRPr lang="en-US" sz="700" b="1" i="1" dirty="0">
                <a:solidFill>
                  <a:srgbClr val="919693"/>
                </a:solidFill>
              </a:endParaRPr>
            </a:p>
          </p:txBody>
        </p:sp>
        <p:sp>
          <p:nvSpPr>
            <p:cNvPr id="92" name="AutoShape 3"/>
            <p:cNvSpPr>
              <a:spLocks noChangeArrowheads="1"/>
            </p:cNvSpPr>
            <p:nvPr/>
          </p:nvSpPr>
          <p:spPr bwMode="auto">
            <a:xfrm rot="16200000">
              <a:off x="4358592" y="4953001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 smtClean="0">
                  <a:solidFill>
                    <a:schemeClr val="bg1"/>
                  </a:solidFill>
                  <a:ea typeface="Arial" charset="0"/>
                  <a:cs typeface="Arial" charset="0"/>
                </a:rPr>
                <a:t>RJ45</a:t>
              </a:r>
              <a:endParaRPr lang="en-US" sz="800" b="1" dirty="0">
                <a:solidFill>
                  <a:schemeClr val="bg1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93" name="AutoShape 79"/>
            <p:cNvSpPr>
              <a:spLocks noChangeArrowheads="1"/>
            </p:cNvSpPr>
            <p:nvPr/>
          </p:nvSpPr>
          <p:spPr bwMode="auto">
            <a:xfrm rot="5400000">
              <a:off x="4396692" y="5372101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000">
                <a:latin typeface="Arial" charset="0"/>
              </a:endParaRPr>
            </a:p>
          </p:txBody>
        </p:sp>
        <p:sp>
          <p:nvSpPr>
            <p:cNvPr id="94" name="Rectangle 67"/>
            <p:cNvSpPr>
              <a:spLocks noChangeArrowheads="1"/>
            </p:cNvSpPr>
            <p:nvPr/>
          </p:nvSpPr>
          <p:spPr bwMode="auto">
            <a:xfrm rot="16200000">
              <a:off x="4247579" y="4453732"/>
              <a:ext cx="571500" cy="198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700" b="1" i="1" dirty="0" smtClean="0">
                  <a:solidFill>
                    <a:srgbClr val="919693"/>
                  </a:solidFill>
                </a:rPr>
                <a:t>1G</a:t>
              </a:r>
              <a:endParaRPr lang="en-US" sz="700" b="1" i="1" dirty="0">
                <a:solidFill>
                  <a:srgbClr val="919693"/>
                </a:solidFill>
              </a:endParaRPr>
            </a:p>
          </p:txBody>
        </p:sp>
        <p:sp>
          <p:nvSpPr>
            <p:cNvPr id="95" name="Rectangle 67"/>
            <p:cNvSpPr>
              <a:spLocks noChangeArrowheads="1"/>
            </p:cNvSpPr>
            <p:nvPr/>
          </p:nvSpPr>
          <p:spPr bwMode="auto">
            <a:xfrm rot="16200000">
              <a:off x="3699669" y="4453732"/>
              <a:ext cx="571500" cy="198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700" b="1" i="1" dirty="0" smtClean="0">
                  <a:solidFill>
                    <a:srgbClr val="919693"/>
                  </a:solidFill>
                </a:rPr>
                <a:t>1G</a:t>
              </a:r>
              <a:endParaRPr lang="en-US" sz="700" b="1" i="1" dirty="0">
                <a:solidFill>
                  <a:srgbClr val="919693"/>
                </a:solidFill>
              </a:endParaRPr>
            </a:p>
          </p:txBody>
        </p:sp>
        <p:sp>
          <p:nvSpPr>
            <p:cNvPr id="96" name="Line 156"/>
            <p:cNvSpPr>
              <a:spLocks noChangeShapeType="1"/>
            </p:cNvSpPr>
            <p:nvPr/>
          </p:nvSpPr>
          <p:spPr bwMode="auto">
            <a:xfrm flipV="1">
              <a:off x="4587191" y="4343401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7" name="AutoShape 3"/>
          <p:cNvSpPr>
            <a:spLocks noChangeAspect="1" noChangeArrowheads="1"/>
          </p:cNvSpPr>
          <p:nvPr/>
        </p:nvSpPr>
        <p:spPr bwMode="auto">
          <a:xfrm>
            <a:off x="3886200" y="3581400"/>
            <a:ext cx="2279073" cy="8382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800" b="1" dirty="0" smtClean="0">
                <a:solidFill>
                  <a:schemeClr val="bg1"/>
                </a:solidFill>
                <a:cs typeface="Arial" pitchFamily="34" charset="0"/>
              </a:rPr>
              <a:t>NP6</a:t>
            </a:r>
            <a:endParaRPr lang="en-US" sz="7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8" name="Rectangle 67"/>
          <p:cNvSpPr>
            <a:spLocks noChangeArrowheads="1"/>
          </p:cNvSpPr>
          <p:nvPr/>
        </p:nvSpPr>
        <p:spPr bwMode="auto">
          <a:xfrm>
            <a:off x="6029960" y="3789363"/>
            <a:ext cx="571500" cy="1984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700" b="1" i="1" dirty="0">
                <a:solidFill>
                  <a:srgbClr val="919693"/>
                </a:solidFill>
              </a:rPr>
              <a:t>10G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4378436" y="4759436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257800" y="4759436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101" name="Rectangle 67"/>
          <p:cNvSpPr>
            <a:spLocks noChangeArrowheads="1"/>
          </p:cNvSpPr>
          <p:nvPr/>
        </p:nvSpPr>
        <p:spPr bwMode="auto">
          <a:xfrm>
            <a:off x="4463395" y="5715000"/>
            <a:ext cx="1524000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</a:t>
            </a:r>
            <a:r>
              <a:rPr lang="en-US" sz="900" b="1" dirty="0" smtClean="0"/>
              <a:t>x GE RJ45</a:t>
            </a:r>
            <a:endParaRPr lang="en-US" sz="900" b="1" dirty="0"/>
          </a:p>
        </p:txBody>
      </p:sp>
      <p:sp>
        <p:nvSpPr>
          <p:cNvPr id="102" name="AutoShape 261"/>
          <p:cNvSpPr>
            <a:spLocks/>
          </p:cNvSpPr>
          <p:nvPr/>
        </p:nvSpPr>
        <p:spPr bwMode="auto">
          <a:xfrm rot="5400000">
            <a:off x="5257800" y="5257800"/>
            <a:ext cx="76200" cy="83820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AutoShape 261"/>
          <p:cNvSpPr>
            <a:spLocks/>
          </p:cNvSpPr>
          <p:nvPr/>
        </p:nvSpPr>
        <p:spPr bwMode="auto">
          <a:xfrm rot="5400000">
            <a:off x="7239000" y="5257800"/>
            <a:ext cx="76200" cy="83820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4" name="Group 103"/>
          <p:cNvGrpSpPr/>
          <p:nvPr/>
        </p:nvGrpSpPr>
        <p:grpSpPr>
          <a:xfrm>
            <a:off x="6858000" y="4267201"/>
            <a:ext cx="777192" cy="1371600"/>
            <a:chOff x="3886200" y="4267201"/>
            <a:chExt cx="777192" cy="1371600"/>
          </a:xfrm>
        </p:grpSpPr>
        <p:sp>
          <p:nvSpPr>
            <p:cNvPr id="105" name="AutoShape 3"/>
            <p:cNvSpPr>
              <a:spLocks noChangeArrowheads="1"/>
            </p:cNvSpPr>
            <p:nvPr/>
          </p:nvSpPr>
          <p:spPr bwMode="auto">
            <a:xfrm rot="16200000">
              <a:off x="3810000" y="4953001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 smtClean="0">
                  <a:solidFill>
                    <a:schemeClr val="bg1"/>
                  </a:solidFill>
                  <a:ea typeface="Arial" charset="0"/>
                  <a:cs typeface="Arial" charset="0"/>
                </a:rPr>
                <a:t>RJ45</a:t>
              </a:r>
              <a:endParaRPr lang="en-US" sz="800" b="1" dirty="0">
                <a:solidFill>
                  <a:schemeClr val="bg1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106" name="AutoShape 3"/>
            <p:cNvSpPr>
              <a:spLocks noChangeArrowheads="1"/>
            </p:cNvSpPr>
            <p:nvPr/>
          </p:nvSpPr>
          <p:spPr bwMode="auto">
            <a:xfrm rot="16200000">
              <a:off x="3990295" y="4953001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 smtClean="0">
                  <a:solidFill>
                    <a:schemeClr val="bg1"/>
                  </a:solidFill>
                  <a:ea typeface="Arial" charset="0"/>
                  <a:cs typeface="Arial" charset="0"/>
                </a:rPr>
                <a:t>RJ45</a:t>
              </a:r>
              <a:endParaRPr lang="en-US" sz="800" b="1" dirty="0">
                <a:solidFill>
                  <a:schemeClr val="bg1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107" name="AutoShape 79"/>
            <p:cNvSpPr>
              <a:spLocks noChangeArrowheads="1"/>
            </p:cNvSpPr>
            <p:nvPr/>
          </p:nvSpPr>
          <p:spPr bwMode="auto">
            <a:xfrm rot="5400000">
              <a:off x="3848100" y="5372101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000">
                <a:latin typeface="Arial" charset="0"/>
              </a:endParaRPr>
            </a:p>
          </p:txBody>
        </p:sp>
        <p:sp>
          <p:nvSpPr>
            <p:cNvPr id="108" name="AutoShape 79"/>
            <p:cNvSpPr>
              <a:spLocks noChangeArrowheads="1"/>
            </p:cNvSpPr>
            <p:nvPr/>
          </p:nvSpPr>
          <p:spPr bwMode="auto">
            <a:xfrm rot="5400000">
              <a:off x="4028395" y="5372101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000">
                <a:latin typeface="Arial" charset="0"/>
              </a:endParaRPr>
            </a:p>
          </p:txBody>
        </p:sp>
        <p:sp>
          <p:nvSpPr>
            <p:cNvPr id="109" name="Line 133"/>
            <p:cNvSpPr>
              <a:spLocks noChangeShapeType="1"/>
            </p:cNvSpPr>
            <p:nvPr/>
          </p:nvSpPr>
          <p:spPr bwMode="auto">
            <a:xfrm flipV="1">
              <a:off x="4038600" y="4343401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Line 135"/>
            <p:cNvSpPr>
              <a:spLocks noChangeShapeType="1"/>
            </p:cNvSpPr>
            <p:nvPr/>
          </p:nvSpPr>
          <p:spPr bwMode="auto">
            <a:xfrm flipV="1">
              <a:off x="4218895" y="4343401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Rectangle 67"/>
            <p:cNvSpPr>
              <a:spLocks noChangeArrowheads="1"/>
            </p:cNvSpPr>
            <p:nvPr/>
          </p:nvSpPr>
          <p:spPr bwMode="auto">
            <a:xfrm rot="16200000">
              <a:off x="3882231" y="4453732"/>
              <a:ext cx="571500" cy="198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700" b="1" i="1" dirty="0" smtClean="0">
                  <a:solidFill>
                    <a:srgbClr val="919693"/>
                  </a:solidFill>
                </a:rPr>
                <a:t>1G</a:t>
              </a:r>
              <a:endParaRPr lang="en-US" sz="700" b="1" i="1" dirty="0">
                <a:solidFill>
                  <a:srgbClr val="919693"/>
                </a:solidFill>
              </a:endParaRPr>
            </a:p>
          </p:txBody>
        </p:sp>
        <p:sp>
          <p:nvSpPr>
            <p:cNvPr id="112" name="AutoShape 3"/>
            <p:cNvSpPr>
              <a:spLocks noChangeArrowheads="1"/>
            </p:cNvSpPr>
            <p:nvPr/>
          </p:nvSpPr>
          <p:spPr bwMode="auto">
            <a:xfrm rot="16200000">
              <a:off x="4358592" y="4953001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 smtClean="0">
                  <a:solidFill>
                    <a:schemeClr val="bg1"/>
                  </a:solidFill>
                  <a:ea typeface="Arial" charset="0"/>
                  <a:cs typeface="Arial" charset="0"/>
                </a:rPr>
                <a:t>RJ45</a:t>
              </a:r>
              <a:endParaRPr lang="en-US" sz="800" b="1" dirty="0">
                <a:solidFill>
                  <a:schemeClr val="bg1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113" name="AutoShape 79"/>
            <p:cNvSpPr>
              <a:spLocks noChangeArrowheads="1"/>
            </p:cNvSpPr>
            <p:nvPr/>
          </p:nvSpPr>
          <p:spPr bwMode="auto">
            <a:xfrm rot="5400000">
              <a:off x="4396692" y="5372101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000">
                <a:latin typeface="Arial" charset="0"/>
              </a:endParaRPr>
            </a:p>
          </p:txBody>
        </p:sp>
        <p:sp>
          <p:nvSpPr>
            <p:cNvPr id="114" name="Rectangle 67"/>
            <p:cNvSpPr>
              <a:spLocks noChangeArrowheads="1"/>
            </p:cNvSpPr>
            <p:nvPr/>
          </p:nvSpPr>
          <p:spPr bwMode="auto">
            <a:xfrm rot="16200000">
              <a:off x="4247579" y="4453732"/>
              <a:ext cx="571500" cy="198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700" b="1" i="1" dirty="0" smtClean="0">
                  <a:solidFill>
                    <a:srgbClr val="919693"/>
                  </a:solidFill>
                </a:rPr>
                <a:t>1G</a:t>
              </a:r>
              <a:endParaRPr lang="en-US" sz="700" b="1" i="1" dirty="0">
                <a:solidFill>
                  <a:srgbClr val="919693"/>
                </a:solidFill>
              </a:endParaRPr>
            </a:p>
          </p:txBody>
        </p:sp>
        <p:sp>
          <p:nvSpPr>
            <p:cNvPr id="115" name="Rectangle 67"/>
            <p:cNvSpPr>
              <a:spLocks noChangeArrowheads="1"/>
            </p:cNvSpPr>
            <p:nvPr/>
          </p:nvSpPr>
          <p:spPr bwMode="auto">
            <a:xfrm rot="16200000">
              <a:off x="3699669" y="4453732"/>
              <a:ext cx="571500" cy="198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700" b="1" i="1" dirty="0" smtClean="0">
                  <a:solidFill>
                    <a:srgbClr val="919693"/>
                  </a:solidFill>
                </a:rPr>
                <a:t>1G</a:t>
              </a:r>
              <a:endParaRPr lang="en-US" sz="700" b="1" i="1" dirty="0">
                <a:solidFill>
                  <a:srgbClr val="919693"/>
                </a:solidFill>
              </a:endParaRPr>
            </a:p>
          </p:txBody>
        </p:sp>
        <p:sp>
          <p:nvSpPr>
            <p:cNvPr id="116" name="Line 156"/>
            <p:cNvSpPr>
              <a:spLocks noChangeShapeType="1"/>
            </p:cNvSpPr>
            <p:nvPr/>
          </p:nvSpPr>
          <p:spPr bwMode="auto">
            <a:xfrm flipV="1">
              <a:off x="4587191" y="4343401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7746625" y="4267200"/>
            <a:ext cx="777192" cy="1371600"/>
            <a:chOff x="3886200" y="4267201"/>
            <a:chExt cx="777192" cy="1371600"/>
          </a:xfrm>
        </p:grpSpPr>
        <p:sp>
          <p:nvSpPr>
            <p:cNvPr id="118" name="AutoShape 3"/>
            <p:cNvSpPr>
              <a:spLocks noChangeArrowheads="1"/>
            </p:cNvSpPr>
            <p:nvPr/>
          </p:nvSpPr>
          <p:spPr bwMode="auto">
            <a:xfrm rot="16200000">
              <a:off x="3810000" y="4953001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 smtClean="0">
                  <a:solidFill>
                    <a:schemeClr val="bg1"/>
                  </a:solidFill>
                  <a:ea typeface="Arial" charset="0"/>
                  <a:cs typeface="Arial" charset="0"/>
                </a:rPr>
                <a:t>SFP</a:t>
              </a:r>
              <a:endParaRPr lang="en-US" sz="800" b="1" dirty="0">
                <a:solidFill>
                  <a:schemeClr val="bg1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119" name="AutoShape 3"/>
            <p:cNvSpPr>
              <a:spLocks noChangeArrowheads="1"/>
            </p:cNvSpPr>
            <p:nvPr/>
          </p:nvSpPr>
          <p:spPr bwMode="auto">
            <a:xfrm rot="16200000">
              <a:off x="3990295" y="4953001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 smtClean="0">
                  <a:solidFill>
                    <a:schemeClr val="bg1"/>
                  </a:solidFill>
                  <a:ea typeface="Arial" charset="0"/>
                  <a:cs typeface="Arial" charset="0"/>
                </a:rPr>
                <a:t>SFP</a:t>
              </a:r>
              <a:endParaRPr lang="en-US" sz="800" b="1" dirty="0">
                <a:solidFill>
                  <a:schemeClr val="bg1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120" name="AutoShape 79"/>
            <p:cNvSpPr>
              <a:spLocks noChangeArrowheads="1"/>
            </p:cNvSpPr>
            <p:nvPr/>
          </p:nvSpPr>
          <p:spPr bwMode="auto">
            <a:xfrm rot="5400000">
              <a:off x="3848100" y="5372101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000">
                <a:latin typeface="Arial" charset="0"/>
              </a:endParaRPr>
            </a:p>
          </p:txBody>
        </p:sp>
        <p:sp>
          <p:nvSpPr>
            <p:cNvPr id="121" name="AutoShape 79"/>
            <p:cNvSpPr>
              <a:spLocks noChangeArrowheads="1"/>
            </p:cNvSpPr>
            <p:nvPr/>
          </p:nvSpPr>
          <p:spPr bwMode="auto">
            <a:xfrm rot="5400000">
              <a:off x="4028395" y="5372101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000">
                <a:latin typeface="Arial" charset="0"/>
              </a:endParaRPr>
            </a:p>
          </p:txBody>
        </p:sp>
        <p:sp>
          <p:nvSpPr>
            <p:cNvPr id="122" name="Line 133"/>
            <p:cNvSpPr>
              <a:spLocks noChangeShapeType="1"/>
            </p:cNvSpPr>
            <p:nvPr/>
          </p:nvSpPr>
          <p:spPr bwMode="auto">
            <a:xfrm flipV="1">
              <a:off x="4038600" y="4343401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Line 135"/>
            <p:cNvSpPr>
              <a:spLocks noChangeShapeType="1"/>
            </p:cNvSpPr>
            <p:nvPr/>
          </p:nvSpPr>
          <p:spPr bwMode="auto">
            <a:xfrm flipV="1">
              <a:off x="4218895" y="4343401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Rectangle 67"/>
            <p:cNvSpPr>
              <a:spLocks noChangeArrowheads="1"/>
            </p:cNvSpPr>
            <p:nvPr/>
          </p:nvSpPr>
          <p:spPr bwMode="auto">
            <a:xfrm rot="16200000">
              <a:off x="3882231" y="4453732"/>
              <a:ext cx="571500" cy="198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700" b="1" i="1" dirty="0" smtClean="0">
                  <a:solidFill>
                    <a:srgbClr val="919693"/>
                  </a:solidFill>
                </a:rPr>
                <a:t>1G</a:t>
              </a:r>
              <a:endParaRPr lang="en-US" sz="700" b="1" i="1" dirty="0">
                <a:solidFill>
                  <a:srgbClr val="919693"/>
                </a:solidFill>
              </a:endParaRPr>
            </a:p>
          </p:txBody>
        </p:sp>
        <p:sp>
          <p:nvSpPr>
            <p:cNvPr id="125" name="AutoShape 3"/>
            <p:cNvSpPr>
              <a:spLocks noChangeArrowheads="1"/>
            </p:cNvSpPr>
            <p:nvPr/>
          </p:nvSpPr>
          <p:spPr bwMode="auto">
            <a:xfrm rot="16200000">
              <a:off x="4358592" y="4953001"/>
              <a:ext cx="457200" cy="152400"/>
            </a:xfrm>
            <a:prstGeom prst="flowChartAlternateProcess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800" b="1" dirty="0" smtClean="0">
                  <a:solidFill>
                    <a:schemeClr val="bg1"/>
                  </a:solidFill>
                  <a:ea typeface="Arial" charset="0"/>
                  <a:cs typeface="Arial" charset="0"/>
                </a:rPr>
                <a:t>SFP</a:t>
              </a:r>
              <a:endParaRPr lang="en-US" sz="800" b="1" dirty="0">
                <a:solidFill>
                  <a:schemeClr val="bg1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126" name="AutoShape 79"/>
            <p:cNvSpPr>
              <a:spLocks noChangeArrowheads="1"/>
            </p:cNvSpPr>
            <p:nvPr/>
          </p:nvSpPr>
          <p:spPr bwMode="auto">
            <a:xfrm rot="5400000">
              <a:off x="4396692" y="5372101"/>
              <a:ext cx="381000" cy="152400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rgbClr val="CC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de-DE" sz="2000">
                <a:latin typeface="Arial" charset="0"/>
              </a:endParaRPr>
            </a:p>
          </p:txBody>
        </p:sp>
        <p:sp>
          <p:nvSpPr>
            <p:cNvPr id="127" name="Rectangle 67"/>
            <p:cNvSpPr>
              <a:spLocks noChangeArrowheads="1"/>
            </p:cNvSpPr>
            <p:nvPr/>
          </p:nvSpPr>
          <p:spPr bwMode="auto">
            <a:xfrm rot="16200000">
              <a:off x="4247579" y="4453732"/>
              <a:ext cx="571500" cy="198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700" b="1" i="1" dirty="0" smtClean="0">
                  <a:solidFill>
                    <a:srgbClr val="919693"/>
                  </a:solidFill>
                </a:rPr>
                <a:t>1G</a:t>
              </a:r>
              <a:endParaRPr lang="en-US" sz="700" b="1" i="1" dirty="0">
                <a:solidFill>
                  <a:srgbClr val="919693"/>
                </a:solidFill>
              </a:endParaRPr>
            </a:p>
          </p:txBody>
        </p:sp>
        <p:sp>
          <p:nvSpPr>
            <p:cNvPr id="128" name="Rectangle 67"/>
            <p:cNvSpPr>
              <a:spLocks noChangeArrowheads="1"/>
            </p:cNvSpPr>
            <p:nvPr/>
          </p:nvSpPr>
          <p:spPr bwMode="auto">
            <a:xfrm rot="16200000">
              <a:off x="3699669" y="4453732"/>
              <a:ext cx="571500" cy="198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700" b="1" i="1" dirty="0" smtClean="0">
                  <a:solidFill>
                    <a:srgbClr val="919693"/>
                  </a:solidFill>
                </a:rPr>
                <a:t>1G</a:t>
              </a:r>
              <a:endParaRPr lang="en-US" sz="700" b="1" i="1" dirty="0">
                <a:solidFill>
                  <a:srgbClr val="919693"/>
                </a:solidFill>
              </a:endParaRPr>
            </a:p>
          </p:txBody>
        </p:sp>
        <p:sp>
          <p:nvSpPr>
            <p:cNvPr id="129" name="Line 156"/>
            <p:cNvSpPr>
              <a:spLocks noChangeShapeType="1"/>
            </p:cNvSpPr>
            <p:nvPr/>
          </p:nvSpPr>
          <p:spPr bwMode="auto">
            <a:xfrm flipV="1">
              <a:off x="4587191" y="4343401"/>
              <a:ext cx="0" cy="457200"/>
            </a:xfrm>
            <a:prstGeom prst="line">
              <a:avLst/>
            </a:prstGeom>
            <a:noFill/>
            <a:ln w="28575">
              <a:solidFill>
                <a:srgbClr val="ADAFAA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0" name="TextBox 129"/>
          <p:cNvSpPr txBox="1"/>
          <p:nvPr/>
        </p:nvSpPr>
        <p:spPr>
          <a:xfrm>
            <a:off x="7197836" y="4759436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8077200" y="4759436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…</a:t>
            </a:r>
          </a:p>
        </p:txBody>
      </p:sp>
      <p:sp>
        <p:nvSpPr>
          <p:cNvPr id="132" name="Rectangle 67"/>
          <p:cNvSpPr>
            <a:spLocks noChangeArrowheads="1"/>
          </p:cNvSpPr>
          <p:nvPr/>
        </p:nvSpPr>
        <p:spPr bwMode="auto">
          <a:xfrm>
            <a:off x="6553200" y="5715000"/>
            <a:ext cx="1524000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</a:t>
            </a:r>
            <a:r>
              <a:rPr lang="en-US" sz="900" b="1" dirty="0" smtClean="0"/>
              <a:t>x GE RJ45</a:t>
            </a:r>
            <a:endParaRPr lang="en-US" sz="900" b="1" dirty="0"/>
          </a:p>
        </p:txBody>
      </p:sp>
      <p:sp>
        <p:nvSpPr>
          <p:cNvPr id="133" name="AutoShape 261"/>
          <p:cNvSpPr>
            <a:spLocks/>
          </p:cNvSpPr>
          <p:nvPr/>
        </p:nvSpPr>
        <p:spPr bwMode="auto">
          <a:xfrm rot="5400000">
            <a:off x="8077200" y="5257800"/>
            <a:ext cx="76200" cy="838200"/>
          </a:xfrm>
          <a:prstGeom prst="rightBrace">
            <a:avLst>
              <a:gd name="adj1" fmla="val 200000"/>
              <a:gd name="adj2" fmla="val 475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" name="AutoShape 3"/>
          <p:cNvSpPr>
            <a:spLocks noChangeAspect="1" noChangeArrowheads="1"/>
          </p:cNvSpPr>
          <p:nvPr/>
        </p:nvSpPr>
        <p:spPr bwMode="auto">
          <a:xfrm>
            <a:off x="6488545" y="3581400"/>
            <a:ext cx="2274455" cy="83820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800" b="1" dirty="0" smtClean="0">
                <a:solidFill>
                  <a:schemeClr val="bg1"/>
                </a:solidFill>
                <a:cs typeface="Arial" pitchFamily="34" charset="0"/>
              </a:rPr>
              <a:t>NP6</a:t>
            </a:r>
            <a:endParaRPr lang="en-US" sz="7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35" name="Rectangle 67"/>
          <p:cNvSpPr>
            <a:spLocks noChangeArrowheads="1"/>
          </p:cNvSpPr>
          <p:nvPr/>
        </p:nvSpPr>
        <p:spPr bwMode="auto">
          <a:xfrm>
            <a:off x="7391400" y="5715000"/>
            <a:ext cx="1524000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900" b="1" dirty="0"/>
              <a:t>8</a:t>
            </a:r>
            <a:r>
              <a:rPr lang="en-US" sz="900" b="1" dirty="0" smtClean="0"/>
              <a:t>x GE SFP</a:t>
            </a:r>
            <a:endParaRPr lang="en-US" sz="900" b="1" dirty="0"/>
          </a:p>
        </p:txBody>
      </p:sp>
      <p:sp>
        <p:nvSpPr>
          <p:cNvPr id="137" name="AutoShape 19"/>
          <p:cNvSpPr>
            <a:spLocks noChangeArrowheads="1"/>
          </p:cNvSpPr>
          <p:nvPr/>
        </p:nvSpPr>
        <p:spPr bwMode="auto">
          <a:xfrm>
            <a:off x="7924800" y="2057400"/>
            <a:ext cx="457200" cy="457200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  <a:ea typeface="Arial" charset="0"/>
                <a:cs typeface="Arial" charset="0"/>
              </a:rPr>
              <a:t>PSU</a:t>
            </a:r>
          </a:p>
        </p:txBody>
      </p:sp>
      <p:sp>
        <p:nvSpPr>
          <p:cNvPr id="136" name="Rectangle 135"/>
          <p:cNvSpPr/>
          <p:nvPr/>
        </p:nvSpPr>
        <p:spPr bwMode="invGray">
          <a:xfrm>
            <a:off x="5876637" y="3209636"/>
            <a:ext cx="889000" cy="2805546"/>
          </a:xfrm>
          <a:prstGeom prst="rect">
            <a:avLst/>
          </a:prstGeom>
          <a:solidFill>
            <a:srgbClr val="FF0000">
              <a:alpha val="22000"/>
            </a:srgbClr>
          </a:solidFill>
          <a:ln w="9525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  <a:extLst/>
        </p:spPr>
        <p:txBody>
          <a:bodyPr wrap="square" rtlCol="0" anchor="ctr"/>
          <a:lstStyle/>
          <a:p>
            <a:pPr algn="ctr" defTabSz="342879"/>
            <a:endParaRPr lang="en-GB" sz="2000" dirty="0" smtClean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95090" y="6038272"/>
            <a:ext cx="37519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No LAG between the 2*10Gb ports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75628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03370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Custom 22">
      <a:dk1>
        <a:srgbClr val="000000"/>
      </a:dk1>
      <a:lt1>
        <a:srgbClr val="FFFFFF"/>
      </a:lt1>
      <a:dk2>
        <a:srgbClr val="1B232A"/>
      </a:dk2>
      <a:lt2>
        <a:srgbClr val="DFE6E6"/>
      </a:lt2>
      <a:accent1>
        <a:srgbClr val="7D9898"/>
      </a:accent1>
      <a:accent2>
        <a:srgbClr val="9FB2C1"/>
      </a:accent2>
      <a:accent3>
        <a:srgbClr val="465B6D"/>
      </a:accent3>
      <a:accent4>
        <a:srgbClr val="777777"/>
      </a:accent4>
      <a:accent5>
        <a:srgbClr val="CC6600"/>
      </a:accent5>
      <a:accent6>
        <a:srgbClr val="9E0000"/>
      </a:accent6>
      <a:hlink>
        <a:srgbClr val="3366FF"/>
      </a:hlink>
      <a:folHlink>
        <a:srgbClr val="7030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invGray">
        <a:solidFill>
          <a:schemeClr val="bg1"/>
        </a:solidFill>
        <a:ln w="9525">
          <a:solidFill>
            <a:schemeClr val="accent4">
              <a:lumMod val="40000"/>
              <a:lumOff val="60000"/>
            </a:schemeClr>
          </a:solidFill>
          <a:round/>
          <a:headEnd/>
          <a:tailEnd/>
        </a:ln>
        <a:extLst/>
      </a:spPr>
      <a:bodyPr wrap="square" rtlCol="0" anchor="ctr"/>
      <a:lstStyle>
        <a:defPPr algn="ctr" defTabSz="342879">
          <a:defRPr sz="2000" dirty="0" smtClean="0"/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Theme.thmx</Template>
  <TotalTime>0</TotalTime>
  <Words>283</Words>
  <Application>Microsoft Office PowerPoint</Application>
  <PresentationFormat>Bildschirmpräsentation (4:3)</PresentationFormat>
  <Paragraphs>177</Paragraphs>
  <Slides>5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6" baseType="lpstr">
      <vt:lpstr>Default Theme</vt:lpstr>
      <vt:lpstr>Introducing  FTG900D</vt:lpstr>
      <vt:lpstr>FortiGate 900D</vt:lpstr>
      <vt:lpstr>FortiGate 900D Schematic</vt:lpstr>
      <vt:lpstr>FortiGate 900D : Introducing a new architecture</vt:lpstr>
      <vt:lpstr>PowerPoint-Präsentation</vt:lpstr>
    </vt:vector>
  </TitlesOfParts>
  <Company>Fortinet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Beau Crannell</dc:creator>
  <cp:lastModifiedBy>Andrea Soliva</cp:lastModifiedBy>
  <cp:revision>601</cp:revision>
  <cp:lastPrinted>2015-10-22T07:27:05Z</cp:lastPrinted>
  <dcterms:created xsi:type="dcterms:W3CDTF">2013-09-27T23:26:44Z</dcterms:created>
  <dcterms:modified xsi:type="dcterms:W3CDTF">2015-10-22T14:10:06Z</dcterms:modified>
</cp:coreProperties>
</file>